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5" d="100"/>
          <a:sy n="105" d="100"/>
        </p:scale>
        <p:origin x="-235" y="-10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7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7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4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3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6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3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4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5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5BBF8-5A35-4611-BB87-B58A86BD0C1F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AF176-C2B7-4D21-A342-F7E5338D9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3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FROM THE CRADLE TO THE GRAVE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GUIDE TO KEEP OUR LIONS HAPPY AND ENGAGED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5" y="381000"/>
            <a:ext cx="18859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0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INFANT LION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1699"/>
            <a:ext cx="10515600" cy="4005263"/>
          </a:xfrm>
        </p:spPr>
        <p:txBody>
          <a:bodyPr>
            <a:normAutofit/>
          </a:bodyPr>
          <a:lstStyle/>
          <a:p>
            <a:r>
              <a:rPr lang="en-US" dirty="0" smtClean="0"/>
              <a:t>Present a meaningful installation</a:t>
            </a:r>
          </a:p>
          <a:p>
            <a:pPr lvl="1"/>
            <a:r>
              <a:rPr lang="en-US" dirty="0" smtClean="0"/>
              <a:t>Have all needed materials</a:t>
            </a:r>
          </a:p>
          <a:p>
            <a:pPr lvl="1"/>
            <a:r>
              <a:rPr lang="en-US" dirty="0" smtClean="0"/>
              <a:t>Have an effective presenter</a:t>
            </a:r>
          </a:p>
          <a:p>
            <a:pPr lvl="1"/>
            <a:r>
              <a:rPr lang="en-US" dirty="0" smtClean="0"/>
              <a:t>Overview of Lions in the community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Assign a mentor</a:t>
            </a:r>
          </a:p>
          <a:p>
            <a:pPr lvl="1"/>
            <a:r>
              <a:rPr lang="en-US" dirty="0" smtClean="0"/>
              <a:t>Mentor needs to be a respected veteran</a:t>
            </a:r>
          </a:p>
          <a:p>
            <a:pPr lvl="1"/>
            <a:r>
              <a:rPr lang="en-US" dirty="0" smtClean="0"/>
              <a:t>Must be knowledgeable &amp; accessible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23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sz="3600" b="1" dirty="0" smtClean="0">
                <a:solidFill>
                  <a:srgbClr val="7030A0"/>
                </a:solidFill>
              </a:rPr>
              <a:t>ORIENTATION…ORIENTATION…ORIENTATION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48708"/>
            <a:ext cx="10515600" cy="3328254"/>
          </a:xfrm>
        </p:spPr>
        <p:txBody>
          <a:bodyPr>
            <a:normAutofit/>
          </a:bodyPr>
          <a:lstStyle/>
          <a:p>
            <a:r>
              <a:rPr lang="en-US" dirty="0" smtClean="0"/>
              <a:t>Complete orientation in 30 days</a:t>
            </a:r>
          </a:p>
          <a:p>
            <a:pPr lvl="1"/>
            <a:r>
              <a:rPr lang="en-US" dirty="0" smtClean="0"/>
              <a:t>Understand what being a Lion is all about</a:t>
            </a:r>
          </a:p>
          <a:p>
            <a:pPr lvl="1"/>
            <a:r>
              <a:rPr lang="en-US" dirty="0" smtClean="0"/>
              <a:t>Understand the Lion’s scope locally and globally </a:t>
            </a:r>
          </a:p>
          <a:p>
            <a:pPr lvl="1"/>
            <a:r>
              <a:rPr lang="en-US" dirty="0" smtClean="0"/>
              <a:t>Ongoing updates regarding Lions Club International (LCI)</a:t>
            </a:r>
          </a:p>
          <a:p>
            <a:pPr lvl="1"/>
            <a:r>
              <a:rPr lang="en-US" dirty="0" smtClean="0"/>
              <a:t>Re-orientate entire club membership annually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0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sz="3600" b="1" dirty="0" smtClean="0">
                <a:solidFill>
                  <a:srgbClr val="7030A0"/>
                </a:solidFill>
              </a:rPr>
              <a:t>GET NEW MEMBER INTO A PROJECT….NOW!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9283"/>
            <a:ext cx="10515600" cy="4005263"/>
          </a:xfrm>
        </p:spPr>
        <p:txBody>
          <a:bodyPr>
            <a:normAutofit/>
          </a:bodyPr>
          <a:lstStyle/>
          <a:p>
            <a:r>
              <a:rPr lang="en-US" dirty="0" smtClean="0"/>
              <a:t>It is not just attending meetings</a:t>
            </a:r>
          </a:p>
          <a:p>
            <a:pPr lvl="1"/>
            <a:r>
              <a:rPr lang="en-US" dirty="0" smtClean="0"/>
              <a:t>Lions exist to help and contribute to their community</a:t>
            </a:r>
          </a:p>
          <a:p>
            <a:pPr lvl="1"/>
            <a:r>
              <a:rPr lang="en-US" dirty="0" smtClean="0"/>
              <a:t>Lions are recognized as community leaders</a:t>
            </a:r>
          </a:p>
          <a:p>
            <a:pPr lvl="1"/>
            <a:r>
              <a:rPr lang="en-US" dirty="0" smtClean="0"/>
              <a:t>Through community involvement life-long bonds and friendships are made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Community projects are the Lion’s lifeblood</a:t>
            </a:r>
          </a:p>
          <a:p>
            <a:pPr lvl="1"/>
            <a:r>
              <a:rPr lang="en-US" dirty="0" smtClean="0"/>
              <a:t>Gives a sense of purpose</a:t>
            </a:r>
          </a:p>
          <a:p>
            <a:pPr lvl="1"/>
            <a:r>
              <a:rPr lang="en-US" dirty="0" smtClean="0"/>
              <a:t>Drives new membership</a:t>
            </a:r>
          </a:p>
          <a:p>
            <a:pPr lvl="1"/>
            <a:r>
              <a:rPr lang="en-US" dirty="0" smtClean="0"/>
              <a:t>Drives retention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5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MID-LIFE LION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8945"/>
            <a:ext cx="10515600" cy="4058017"/>
          </a:xfrm>
        </p:spPr>
        <p:txBody>
          <a:bodyPr>
            <a:normAutofit/>
          </a:bodyPr>
          <a:lstStyle/>
          <a:p>
            <a:r>
              <a:rPr lang="en-US" dirty="0" smtClean="0"/>
              <a:t>Have Interesting meetings………..HAVE INTERESTING MEETINGS!</a:t>
            </a:r>
          </a:p>
          <a:p>
            <a:pPr lvl="1"/>
            <a:r>
              <a:rPr lang="en-US" dirty="0" smtClean="0"/>
              <a:t>Socialize &amp; bond prior to the meeting starting</a:t>
            </a:r>
          </a:p>
          <a:p>
            <a:pPr lvl="1"/>
            <a:r>
              <a:rPr lang="en-US" dirty="0" smtClean="0"/>
              <a:t>Have an agenda and follow the agenda</a:t>
            </a:r>
          </a:p>
          <a:p>
            <a:pPr lvl="1"/>
            <a:r>
              <a:rPr lang="en-US" dirty="0" smtClean="0"/>
              <a:t>On topic… on time… be brief</a:t>
            </a:r>
          </a:p>
          <a:p>
            <a:pPr lvl="1"/>
            <a:r>
              <a:rPr lang="en-US" dirty="0" smtClean="0"/>
              <a:t>Invite interesting speakers</a:t>
            </a:r>
          </a:p>
          <a:p>
            <a:r>
              <a:rPr lang="en-US" dirty="0" smtClean="0"/>
              <a:t>Establish an atmosphere of fun</a:t>
            </a:r>
          </a:p>
          <a:p>
            <a:pPr lvl="1"/>
            <a:r>
              <a:rPr lang="en-US" dirty="0" smtClean="0"/>
              <a:t>Tail Twister roll; ensure meetings are fun and members have fun</a:t>
            </a:r>
          </a:p>
          <a:p>
            <a:pPr lvl="1"/>
            <a:r>
              <a:rPr lang="en-US" dirty="0" smtClean="0"/>
              <a:t>  Fun + enjoyment = Retention</a:t>
            </a:r>
          </a:p>
          <a:p>
            <a:pPr lvl="1"/>
            <a:r>
              <a:rPr lang="en-US" dirty="0" smtClean="0"/>
              <a:t>Lions are volunteers…HAVE FUN!!!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92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MID-LIFE LION……..</a:t>
            </a:r>
            <a:r>
              <a:rPr lang="en-US" sz="3200" b="1" i="1" dirty="0" smtClean="0">
                <a:solidFill>
                  <a:srgbClr val="7030A0"/>
                </a:solidFill>
              </a:rPr>
              <a:t>continued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6485"/>
            <a:ext cx="10515600" cy="3530477"/>
          </a:xfrm>
        </p:spPr>
        <p:txBody>
          <a:bodyPr>
            <a:normAutofit/>
          </a:bodyPr>
          <a:lstStyle/>
          <a:p>
            <a:r>
              <a:rPr lang="en-US" dirty="0" smtClean="0"/>
              <a:t>Recognition</a:t>
            </a:r>
          </a:p>
          <a:p>
            <a:pPr lvl="1"/>
            <a:r>
              <a:rPr lang="en-US" dirty="0" smtClean="0"/>
              <a:t>Club leaders, continually identify &amp; recognize exceptional performers</a:t>
            </a:r>
          </a:p>
          <a:p>
            <a:pPr lvl="1"/>
            <a:r>
              <a:rPr lang="en-US" dirty="0" smtClean="0"/>
              <a:t>After every successful event recognize the chairman</a:t>
            </a:r>
          </a:p>
          <a:p>
            <a:pPr lvl="1"/>
            <a:r>
              <a:rPr lang="en-US" dirty="0" smtClean="0"/>
              <a:t>Recognition is more than words, i.e. trinkets</a:t>
            </a:r>
          </a:p>
          <a:p>
            <a:pPr lvl="1"/>
            <a:r>
              <a:rPr lang="en-US" dirty="0" smtClean="0"/>
              <a:t>Continually = </a:t>
            </a:r>
            <a:r>
              <a:rPr lang="en-US" dirty="0"/>
              <a:t>y</a:t>
            </a:r>
            <a:r>
              <a:rPr lang="en-US" dirty="0" smtClean="0"/>
              <a:t>ear round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638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THE LONG TOOTH LION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1699"/>
            <a:ext cx="10515600" cy="4005263"/>
          </a:xfrm>
        </p:spPr>
        <p:txBody>
          <a:bodyPr>
            <a:normAutofit/>
          </a:bodyPr>
          <a:lstStyle/>
          <a:p>
            <a:r>
              <a:rPr lang="en-US" dirty="0" smtClean="0"/>
              <a:t>The insurance policy</a:t>
            </a:r>
          </a:p>
          <a:p>
            <a:pPr lvl="1"/>
            <a:r>
              <a:rPr lang="en-US" dirty="0" smtClean="0"/>
              <a:t>Lion Tamer: take attendance, notice those absent(multiple times?)</a:t>
            </a:r>
          </a:p>
          <a:p>
            <a:pPr lvl="1"/>
            <a:r>
              <a:rPr lang="en-US" dirty="0" smtClean="0"/>
              <a:t>Be proactive, miss 3 meetings pick up the phone</a:t>
            </a:r>
          </a:p>
          <a:p>
            <a:pPr lvl="1"/>
            <a:r>
              <a:rPr lang="en-US" dirty="0" smtClean="0"/>
              <a:t>Be persistent, be consistent</a:t>
            </a:r>
          </a:p>
          <a:p>
            <a:r>
              <a:rPr lang="en-US" dirty="0" smtClean="0"/>
              <a:t>Membership Retention Committee</a:t>
            </a:r>
          </a:p>
          <a:p>
            <a:pPr lvl="1"/>
            <a:r>
              <a:rPr lang="en-US" dirty="0" smtClean="0"/>
              <a:t>1-20 members = 1RP; 21-40 members = 2RPs; 41+ = 3 RPs</a:t>
            </a:r>
          </a:p>
          <a:p>
            <a:pPr lvl="1"/>
            <a:r>
              <a:rPr lang="en-US" dirty="0" smtClean="0"/>
              <a:t>Most recent past presidents should serve as RPs</a:t>
            </a:r>
          </a:p>
          <a:p>
            <a:pPr lvl="1"/>
            <a:r>
              <a:rPr lang="en-US" dirty="0" smtClean="0"/>
              <a:t>98% of clubs do not have membership retention committees</a:t>
            </a:r>
          </a:p>
          <a:p>
            <a:pPr lvl="1"/>
            <a:r>
              <a:rPr lang="en-US" dirty="0" smtClean="0"/>
              <a:t>Retention is as crucial as recruitment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4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Lllllllll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SUMMARY of BEST PRACTICES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1699"/>
            <a:ext cx="10515600" cy="40052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Meaningful Installation</a:t>
            </a:r>
          </a:p>
          <a:p>
            <a:r>
              <a:rPr lang="en-US" dirty="0" smtClean="0"/>
              <a:t>Assign a Mentor</a:t>
            </a:r>
          </a:p>
          <a:p>
            <a:r>
              <a:rPr lang="en-US" dirty="0" smtClean="0"/>
              <a:t>Orientation</a:t>
            </a:r>
          </a:p>
          <a:p>
            <a:r>
              <a:rPr lang="en-US" dirty="0" smtClean="0"/>
              <a:t>Project Involvement</a:t>
            </a:r>
          </a:p>
          <a:p>
            <a:r>
              <a:rPr lang="en-US" dirty="0" smtClean="0"/>
              <a:t>Interesting Meetings</a:t>
            </a:r>
          </a:p>
          <a:p>
            <a:r>
              <a:rPr lang="en-US" dirty="0" smtClean="0"/>
              <a:t>Have Fun</a:t>
            </a:r>
          </a:p>
          <a:p>
            <a:r>
              <a:rPr lang="en-US" dirty="0" smtClean="0"/>
              <a:t>Recognition</a:t>
            </a:r>
          </a:p>
          <a:p>
            <a:r>
              <a:rPr lang="en-US" dirty="0" smtClean="0"/>
              <a:t>Insurance Policy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8" y="380999"/>
            <a:ext cx="1625844" cy="14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54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339</Words>
  <Application>Microsoft Office PowerPoint</Application>
  <PresentationFormat>Widescreen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FROM THE CRADLE TO THE GRAVE</vt:lpstr>
      <vt:lpstr>Lllllllll   INFANT LION</vt:lpstr>
      <vt:lpstr>Lllllllll   ORIENTATION…ORIENTATION…ORIENTATION</vt:lpstr>
      <vt:lpstr>Lllllllll   GET NEW MEMBER INTO A PROJECT….NOW!</vt:lpstr>
      <vt:lpstr>Lllllllll   MID-LIFE LION</vt:lpstr>
      <vt:lpstr>Lllllllll   MID-LIFE LION……..continued</vt:lpstr>
      <vt:lpstr>Lllllllll   THE LONG TOOTH LION</vt:lpstr>
      <vt:lpstr>Lllllllll   SUMMARY of BEST PRACTICES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CRADLE TO THE GRAVE</dc:title>
  <dc:creator>warren larson</dc:creator>
  <cp:lastModifiedBy>warren larson</cp:lastModifiedBy>
  <cp:revision>23</cp:revision>
  <dcterms:created xsi:type="dcterms:W3CDTF">2016-01-01T23:33:15Z</dcterms:created>
  <dcterms:modified xsi:type="dcterms:W3CDTF">2016-02-18T15:39:06Z</dcterms:modified>
</cp:coreProperties>
</file>