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heme/themeOverride1.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49"/>
  </p:notesMasterIdLst>
  <p:sldIdLst>
    <p:sldId id="351" r:id="rId4"/>
    <p:sldId id="352" r:id="rId5"/>
    <p:sldId id="353" r:id="rId6"/>
    <p:sldId id="354" r:id="rId7"/>
    <p:sldId id="355" r:id="rId8"/>
    <p:sldId id="356" r:id="rId9"/>
    <p:sldId id="357" r:id="rId10"/>
    <p:sldId id="358" r:id="rId11"/>
    <p:sldId id="359" r:id="rId12"/>
    <p:sldId id="360" r:id="rId13"/>
    <p:sldId id="361" r:id="rId14"/>
    <p:sldId id="362" r:id="rId15"/>
    <p:sldId id="363" r:id="rId16"/>
    <p:sldId id="364" r:id="rId17"/>
    <p:sldId id="365" r:id="rId18"/>
    <p:sldId id="366" r:id="rId19"/>
    <p:sldId id="367" r:id="rId20"/>
    <p:sldId id="381" r:id="rId21"/>
    <p:sldId id="368" r:id="rId22"/>
    <p:sldId id="369" r:id="rId23"/>
    <p:sldId id="370" r:id="rId24"/>
    <p:sldId id="371" r:id="rId25"/>
    <p:sldId id="372" r:id="rId26"/>
    <p:sldId id="373" r:id="rId27"/>
    <p:sldId id="374" r:id="rId28"/>
    <p:sldId id="375" r:id="rId29"/>
    <p:sldId id="376" r:id="rId30"/>
    <p:sldId id="377" r:id="rId31"/>
    <p:sldId id="378" r:id="rId32"/>
    <p:sldId id="379" r:id="rId33"/>
    <p:sldId id="380" r:id="rId34"/>
    <p:sldId id="337" r:id="rId35"/>
    <p:sldId id="335" r:id="rId36"/>
    <p:sldId id="348" r:id="rId37"/>
    <p:sldId id="336" r:id="rId38"/>
    <p:sldId id="338" r:id="rId39"/>
    <p:sldId id="349" r:id="rId40"/>
    <p:sldId id="340" r:id="rId41"/>
    <p:sldId id="341" r:id="rId42"/>
    <p:sldId id="350" r:id="rId43"/>
    <p:sldId id="343" r:id="rId44"/>
    <p:sldId id="344" r:id="rId45"/>
    <p:sldId id="345" r:id="rId46"/>
    <p:sldId id="347" r:id="rId47"/>
    <p:sldId id="346"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643"/>
    <a:srgbClr val="FCE876"/>
    <a:srgbClr val="FFD03B"/>
    <a:srgbClr val="4161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9249" autoAdjust="0"/>
  </p:normalViewPr>
  <p:slideViewPr>
    <p:cSldViewPr>
      <p:cViewPr varScale="1">
        <p:scale>
          <a:sx n="79" d="100"/>
          <a:sy n="79" d="100"/>
        </p:scale>
        <p:origin x="102" y="54"/>
      </p:cViewPr>
      <p:guideLst>
        <p:guide orient="horz" pos="2160"/>
        <p:guide pos="2880"/>
      </p:guideLst>
    </p:cSldViewPr>
  </p:slideViewPr>
  <p:outlineViewPr>
    <p:cViewPr>
      <p:scale>
        <a:sx n="33" d="100"/>
        <a:sy n="33" d="100"/>
      </p:scale>
      <p:origin x="0" y="-147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FE145F-C6F0-452B-9CF7-C100BE1F2A06}" type="datetimeFigureOut">
              <a:rPr lang="en-US" smtClean="0"/>
              <a:t>3/12/2017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8E01FD-62BB-4B2C-AFCF-21ACFDA91745}" type="slidenum">
              <a:rPr lang="en-US" smtClean="0"/>
              <a:t>‹#›</a:t>
            </a:fld>
            <a:endParaRPr lang="en-US"/>
          </a:p>
        </p:txBody>
      </p:sp>
    </p:spTree>
    <p:extLst>
      <p:ext uri="{BB962C8B-B14F-4D97-AF65-F5344CB8AC3E}">
        <p14:creationId xmlns:p14="http://schemas.microsoft.com/office/powerpoint/2010/main" val="3754350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a:prstGeom prst="rect">
            <a:avLst/>
          </a:prstGeom>
        </p:spPr>
      </p:sp>
      <p:sp>
        <p:nvSpPr>
          <p:cNvPr id="3" name="Notes Placeholder 2"/>
          <p:cNvSpPr>
            <a:spLocks noGrp="1"/>
          </p:cNvSpPr>
          <p:nvPr>
            <p:ph type="body" idx="1"/>
          </p:nvPr>
        </p:nvSpPr>
        <p:spPr/>
        <p:txBody>
          <a:bodyPr>
            <a:normAutofit/>
          </a:bodyPr>
          <a:lstStyle/>
          <a:p>
            <a:r>
              <a:rPr lang="en-US" sz="1400" dirty="0"/>
              <a:t>CST Coordinator – Focus on Service     CSP is here to assist clubs by</a:t>
            </a:r>
          </a:p>
        </p:txBody>
      </p:sp>
      <p:sp>
        <p:nvSpPr>
          <p:cNvPr id="5" name="Date Placeholder 4"/>
          <p:cNvSpPr>
            <a:spLocks noGrp="1"/>
          </p:cNvSpPr>
          <p:nvPr>
            <p:ph type="dt" idx="11"/>
          </p:nvPr>
        </p:nvSpPr>
        <p:spPr/>
        <p:txBody>
          <a:bodyPr/>
          <a:lstStyle/>
          <a:p>
            <a:fld id="{81331B57-0BE5-4F82-AA58-76F53EFF3ADA}" type="datetime8">
              <a:rPr lang="en-US" smtClean="0"/>
              <a:pPr/>
              <a:t>3/12/2017 8:09 AM</a:t>
            </a:fld>
            <a:endParaRPr lang="en-US" dirty="0"/>
          </a:p>
        </p:txBody>
      </p:sp>
      <p:sp>
        <p:nvSpPr>
          <p:cNvPr id="7" name="Slide Number Placeholder 6"/>
          <p:cNvSpPr>
            <a:spLocks noGrp="1"/>
          </p:cNvSpPr>
          <p:nvPr>
            <p:ph type="sldNum" sz="quarter" idx="13"/>
          </p:nvPr>
        </p:nvSpPr>
        <p:spPr>
          <a:xfrm>
            <a:off x="6392227" y="8917422"/>
            <a:ext cx="708604" cy="469424"/>
          </a:xfrm>
          <a:prstGeom prst="rect">
            <a:avLst/>
          </a:prstGeom>
        </p:spPr>
        <p:txBody>
          <a:bodyPr lIns="94229" tIns="47114" rIns="94229" bIns="47114"/>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448911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a:prstGeom prst="rect">
            <a:avLst/>
          </a:prstGeom>
        </p:spPr>
      </p:sp>
      <p:sp>
        <p:nvSpPr>
          <p:cNvPr id="3" name="Notes Placeholder 2"/>
          <p:cNvSpPr>
            <a:spLocks noGrp="1"/>
          </p:cNvSpPr>
          <p:nvPr>
            <p:ph type="body" idx="1"/>
          </p:nvPr>
        </p:nvSpPr>
        <p:spPr/>
        <p:txBody>
          <a:bodyPr>
            <a:normAutofit/>
          </a:bodyPr>
          <a:lstStyle/>
          <a:p>
            <a:r>
              <a:rPr lang="en-US" sz="1400" dirty="0"/>
              <a:t>Some of the people and groups in your community that you can contact. </a:t>
            </a:r>
          </a:p>
          <a:p>
            <a:r>
              <a:rPr lang="en-US" sz="1400" dirty="0"/>
              <a:t>Last two:  WORD OF MOUTH&gt;&gt;&gt;&gt;&gt;&gt;&gt;&gt;pay attention!</a:t>
            </a:r>
          </a:p>
          <a:p>
            <a:r>
              <a:rPr lang="en-US" sz="1400" dirty="0"/>
              <a:t>BRAINSTORMING – Great exercise – you will be surprised the ideas members will come up with</a:t>
            </a:r>
          </a:p>
          <a:p>
            <a:endParaRPr lang="en-US" sz="1400" dirty="0"/>
          </a:p>
          <a:p>
            <a:r>
              <a:rPr lang="en-US" sz="1400" dirty="0"/>
              <a:t>Since every community is different, Make a list that works for you. </a:t>
            </a:r>
          </a:p>
          <a:p>
            <a:endParaRPr lang="en-US" sz="1400" dirty="0"/>
          </a:p>
          <a:p>
            <a:r>
              <a:rPr lang="en-US" sz="1400" dirty="0"/>
              <a:t>Talk to the people on your list and analyze your findings to see if:</a:t>
            </a:r>
          </a:p>
          <a:p>
            <a:pPr marL="235572" indent="-235572">
              <a:buAutoNum type="arabicPeriod"/>
            </a:pPr>
            <a:r>
              <a:rPr lang="en-US" sz="1400" dirty="0"/>
              <a:t>There are some specific needs your club can provide or help with</a:t>
            </a:r>
          </a:p>
          <a:p>
            <a:pPr marL="235572" indent="-235572">
              <a:buAutoNum type="arabicPeriod"/>
            </a:pPr>
            <a:r>
              <a:rPr lang="en-US" sz="1400" dirty="0"/>
              <a:t>Any of your current projects need to updated, improved or retired</a:t>
            </a:r>
          </a:p>
          <a:p>
            <a:pPr marL="235572" indent="-235572">
              <a:buAutoNum type="arabicPeriod"/>
            </a:pPr>
            <a:r>
              <a:rPr lang="en-US" sz="1400" dirty="0"/>
              <a:t>Someone else duplicating a club project?   If so, Consider partnering &gt;&gt;&gt;&gt;&gt;&gt;&gt;&gt;&gt;&gt;&gt;&gt;&gt;</a:t>
            </a:r>
          </a:p>
          <a:p>
            <a:pPr marL="235572" indent="-235572">
              <a:buAutoNum type="arabicPeriod"/>
            </a:pPr>
            <a:endParaRPr lang="en-US" sz="1400" dirty="0"/>
          </a:p>
          <a:p>
            <a:r>
              <a:rPr lang="en-US" sz="1400" dirty="0"/>
              <a:t>Next Slide</a:t>
            </a:r>
          </a:p>
          <a:p>
            <a:endParaRPr lang="en-US" dirty="0"/>
          </a:p>
        </p:txBody>
      </p:sp>
      <p:sp>
        <p:nvSpPr>
          <p:cNvPr id="4" name="Header Placeholder 3"/>
          <p:cNvSpPr>
            <a:spLocks noGrp="1"/>
          </p:cNvSpPr>
          <p:nvPr>
            <p:ph type="hdr" sz="quarter" idx="10"/>
          </p:nvPr>
        </p:nvSpPr>
        <p:spPr>
          <a:xfrm>
            <a:off x="0" y="0"/>
            <a:ext cx="3077739" cy="469424"/>
          </a:xfrm>
          <a:prstGeom prst="rect">
            <a:avLst/>
          </a:prstGeom>
        </p:spPr>
        <p:txBody>
          <a:bodyPr lIns="94229" tIns="47114" rIns="94229" bIns="47114"/>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3/12/2017 8:09 AM</a:t>
            </a:fld>
            <a:endParaRPr lang="en-US" dirty="0"/>
          </a:p>
        </p:txBody>
      </p:sp>
      <p:sp>
        <p:nvSpPr>
          <p:cNvPr id="7" name="Slide Number Placeholder 6"/>
          <p:cNvSpPr>
            <a:spLocks noGrp="1"/>
          </p:cNvSpPr>
          <p:nvPr>
            <p:ph type="sldNum" sz="quarter" idx="13"/>
          </p:nvPr>
        </p:nvSpPr>
        <p:spPr>
          <a:xfrm>
            <a:off x="4023092" y="8917422"/>
            <a:ext cx="3077739" cy="469424"/>
          </a:xfrm>
          <a:prstGeom prst="rect">
            <a:avLst/>
          </a:prstGeom>
        </p:spPr>
        <p:txBody>
          <a:bodyPr lIns="94229" tIns="47114" rIns="94229" bIns="47114"/>
          <a:lstStyle/>
          <a:p>
            <a:fld id="{EC87E0CF-87F6-4B58-B8B8-DCAB2DAAF3CA}" type="slidenum">
              <a:rPr lang="en-US" smtClean="0"/>
              <a:pPr/>
              <a:t>10</a:t>
            </a:fld>
            <a:endParaRPr lang="en-US" dirty="0"/>
          </a:p>
        </p:txBody>
      </p:sp>
    </p:spTree>
    <p:extLst>
      <p:ext uri="{BB962C8B-B14F-4D97-AF65-F5344CB8AC3E}">
        <p14:creationId xmlns:p14="http://schemas.microsoft.com/office/powerpoint/2010/main" val="8261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a:prstGeom prst="rect">
            <a:avLst/>
          </a:prstGeom>
        </p:spPr>
      </p:sp>
      <p:sp>
        <p:nvSpPr>
          <p:cNvPr id="3" name="Notes Placeholder 2"/>
          <p:cNvSpPr>
            <a:spLocks noGrp="1"/>
          </p:cNvSpPr>
          <p:nvPr>
            <p:ph type="body" idx="1"/>
          </p:nvPr>
        </p:nvSpPr>
        <p:spPr/>
        <p:txBody>
          <a:bodyPr>
            <a:normAutofit/>
          </a:bodyPr>
          <a:lstStyle/>
          <a:p>
            <a:r>
              <a:rPr lang="en-US" sz="1400" dirty="0"/>
              <a:t>BOTTOM LINE: WHAT DOES YOUR COMMUNITY NEED AND HOW CAN YOUR CLUB HELP</a:t>
            </a:r>
          </a:p>
          <a:p>
            <a:endParaRPr lang="en-US" dirty="0"/>
          </a:p>
        </p:txBody>
      </p:sp>
      <p:sp>
        <p:nvSpPr>
          <p:cNvPr id="4" name="Header Placeholder 3"/>
          <p:cNvSpPr>
            <a:spLocks noGrp="1"/>
          </p:cNvSpPr>
          <p:nvPr>
            <p:ph type="hdr" sz="quarter" idx="10"/>
          </p:nvPr>
        </p:nvSpPr>
        <p:spPr>
          <a:xfrm>
            <a:off x="0" y="0"/>
            <a:ext cx="3077739" cy="469424"/>
          </a:xfrm>
          <a:prstGeom prst="rect">
            <a:avLst/>
          </a:prstGeom>
        </p:spPr>
        <p:txBody>
          <a:bodyPr lIns="94229" tIns="47114" rIns="94229" bIns="47114"/>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3/12/2017 8:09 AM</a:t>
            </a:fld>
            <a:endParaRPr lang="en-US" dirty="0"/>
          </a:p>
        </p:txBody>
      </p:sp>
      <p:sp>
        <p:nvSpPr>
          <p:cNvPr id="7" name="Slide Number Placeholder 6"/>
          <p:cNvSpPr>
            <a:spLocks noGrp="1"/>
          </p:cNvSpPr>
          <p:nvPr>
            <p:ph type="sldNum" sz="quarter" idx="13"/>
          </p:nvPr>
        </p:nvSpPr>
        <p:spPr>
          <a:xfrm>
            <a:off x="4023092" y="8917422"/>
            <a:ext cx="3077739" cy="469424"/>
          </a:xfrm>
          <a:prstGeom prst="rect">
            <a:avLst/>
          </a:prstGeom>
        </p:spPr>
        <p:txBody>
          <a:bodyPr lIns="94229" tIns="47114" rIns="94229" bIns="47114"/>
          <a:lstStyle/>
          <a:p>
            <a:fld id="{EC87E0CF-87F6-4B58-B8B8-DCAB2DAAF3CA}" type="slidenum">
              <a:rPr lang="en-US" smtClean="0"/>
              <a:pPr/>
              <a:t>11</a:t>
            </a:fld>
            <a:endParaRPr lang="en-US" dirty="0"/>
          </a:p>
        </p:txBody>
      </p:sp>
    </p:spTree>
    <p:extLst>
      <p:ext uri="{BB962C8B-B14F-4D97-AF65-F5344CB8AC3E}">
        <p14:creationId xmlns:p14="http://schemas.microsoft.com/office/powerpoint/2010/main" val="3692353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a:prstGeom prst="rect">
            <a:avLst/>
          </a:prstGeom>
        </p:spPr>
      </p:sp>
      <p:sp>
        <p:nvSpPr>
          <p:cNvPr id="3" name="Notes Placeholder 2"/>
          <p:cNvSpPr>
            <a:spLocks noGrp="1"/>
          </p:cNvSpPr>
          <p:nvPr>
            <p:ph type="body" idx="1"/>
          </p:nvPr>
        </p:nvSpPr>
        <p:spPr/>
        <p:txBody>
          <a:bodyPr>
            <a:normAutofit/>
          </a:bodyPr>
          <a:lstStyle/>
          <a:p>
            <a:r>
              <a:rPr lang="en-US" sz="1400" dirty="0"/>
              <a:t>Some examples of project ideas you may find.</a:t>
            </a:r>
          </a:p>
          <a:p>
            <a:endParaRPr lang="en-US" sz="1400" dirty="0"/>
          </a:p>
          <a:p>
            <a:r>
              <a:rPr lang="en-US" dirty="0"/>
              <a:t>Found through McFarland clubs exercise</a:t>
            </a:r>
          </a:p>
        </p:txBody>
      </p:sp>
      <p:sp>
        <p:nvSpPr>
          <p:cNvPr id="4" name="Header Placeholder 3"/>
          <p:cNvSpPr>
            <a:spLocks noGrp="1"/>
          </p:cNvSpPr>
          <p:nvPr>
            <p:ph type="hdr" sz="quarter" idx="10"/>
          </p:nvPr>
        </p:nvSpPr>
        <p:spPr>
          <a:xfrm>
            <a:off x="0" y="0"/>
            <a:ext cx="3077739" cy="469424"/>
          </a:xfrm>
          <a:prstGeom prst="rect">
            <a:avLst/>
          </a:prstGeom>
        </p:spPr>
        <p:txBody>
          <a:bodyPr lIns="94229" tIns="47114" rIns="94229" bIns="47114"/>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3/12/2017 8:09 AM</a:t>
            </a:fld>
            <a:endParaRPr lang="en-US" dirty="0"/>
          </a:p>
        </p:txBody>
      </p:sp>
      <p:sp>
        <p:nvSpPr>
          <p:cNvPr id="7" name="Slide Number Placeholder 6"/>
          <p:cNvSpPr>
            <a:spLocks noGrp="1"/>
          </p:cNvSpPr>
          <p:nvPr>
            <p:ph type="sldNum" sz="quarter" idx="13"/>
          </p:nvPr>
        </p:nvSpPr>
        <p:spPr>
          <a:xfrm>
            <a:off x="4023092" y="8917422"/>
            <a:ext cx="3077739" cy="469424"/>
          </a:xfrm>
          <a:prstGeom prst="rect">
            <a:avLst/>
          </a:prstGeom>
        </p:spPr>
        <p:txBody>
          <a:bodyPr lIns="94229" tIns="47114" rIns="94229" bIns="47114"/>
          <a:lstStyle/>
          <a:p>
            <a:fld id="{EC87E0CF-87F6-4B58-B8B8-DCAB2DAAF3CA}" type="slidenum">
              <a:rPr lang="en-US" smtClean="0"/>
              <a:pPr/>
              <a:t>12</a:t>
            </a:fld>
            <a:endParaRPr lang="en-US" dirty="0"/>
          </a:p>
        </p:txBody>
      </p:sp>
    </p:spTree>
    <p:extLst>
      <p:ext uri="{BB962C8B-B14F-4D97-AF65-F5344CB8AC3E}">
        <p14:creationId xmlns:p14="http://schemas.microsoft.com/office/powerpoint/2010/main" val="2579361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a:prstGeom prst="rect">
            <a:avLst/>
          </a:prstGeom>
        </p:spPr>
      </p:sp>
      <p:sp>
        <p:nvSpPr>
          <p:cNvPr id="3" name="Notes Placeholder 2"/>
          <p:cNvSpPr>
            <a:spLocks noGrp="1"/>
          </p:cNvSpPr>
          <p:nvPr>
            <p:ph type="body" idx="1"/>
          </p:nvPr>
        </p:nvSpPr>
        <p:spPr/>
        <p:txBody>
          <a:bodyPr/>
          <a:lstStyle/>
          <a:p>
            <a:r>
              <a:rPr lang="en-US" sz="1400" dirty="0"/>
              <a:t>Club Success Team Goal:  Help clubs find projects in the 4 Centennial Service Challenge focus areas………..</a:t>
            </a:r>
          </a:p>
          <a:p>
            <a:r>
              <a:rPr lang="en-US" sz="1400" dirty="0"/>
              <a:t>Youth, Vision, Hunger &amp; Environment  - </a:t>
            </a:r>
            <a:r>
              <a:rPr lang="en-US" sz="1400" b="0" i="1" dirty="0">
                <a:solidFill>
                  <a:srgbClr val="FF0000"/>
                </a:solidFill>
              </a:rPr>
              <a:t>Adding Diabetes for 2017-2018</a:t>
            </a:r>
          </a:p>
          <a:p>
            <a:r>
              <a:rPr lang="en-US" sz="1400" dirty="0"/>
              <a:t>Centennial Service Challenge, 3</a:t>
            </a:r>
            <a:r>
              <a:rPr lang="en-US" sz="1400" baseline="30000" dirty="0"/>
              <a:t>rd</a:t>
            </a:r>
            <a:r>
              <a:rPr lang="en-US" sz="1400" dirty="0"/>
              <a:t> Year, District Goal is to have all 58 clubs complete a project in each of the 4 service areas each year.</a:t>
            </a:r>
          </a:p>
          <a:p>
            <a:endParaRPr lang="en-US" sz="1400" dirty="0"/>
          </a:p>
          <a:p>
            <a:r>
              <a:rPr lang="en-US" sz="1400" dirty="0"/>
              <a:t>2014-15 20 Clubs</a:t>
            </a:r>
          </a:p>
          <a:p>
            <a:r>
              <a:rPr lang="en-US" sz="1400" dirty="0"/>
              <a:t>2015-16 45 Clubs</a:t>
            </a:r>
          </a:p>
          <a:p>
            <a:endParaRPr lang="en-US" sz="1400" dirty="0"/>
          </a:p>
          <a:p>
            <a:r>
              <a:rPr lang="en-US" sz="1400" dirty="0"/>
              <a:t>With only 4 months left this year:</a:t>
            </a:r>
          </a:p>
          <a:p>
            <a:r>
              <a:rPr lang="en-US" sz="1400" dirty="0"/>
              <a:t>YOUTH –48    VISION – 46   HUNGER – 43   ENVIRONMENT - 38</a:t>
            </a:r>
          </a:p>
          <a:p>
            <a:r>
              <a:rPr lang="en-US" sz="1400" dirty="0"/>
              <a:t>All 4  - 25 clubs of 58 clubs as of 3/3/17</a:t>
            </a:r>
          </a:p>
          <a:p>
            <a:r>
              <a:rPr lang="en-US" sz="1400" dirty="0"/>
              <a:t>3 – 19</a:t>
            </a:r>
          </a:p>
          <a:p>
            <a:r>
              <a:rPr lang="en-US" sz="1400" dirty="0"/>
              <a:t>2 – 6</a:t>
            </a:r>
          </a:p>
          <a:p>
            <a:r>
              <a:rPr lang="en-US" sz="1400" dirty="0"/>
              <a:t>1 – 6</a:t>
            </a:r>
          </a:p>
          <a:p>
            <a:r>
              <a:rPr lang="en-US" sz="1400" dirty="0"/>
              <a:t>0 - 2</a:t>
            </a:r>
            <a:endParaRPr lang="en-US" dirty="0"/>
          </a:p>
        </p:txBody>
      </p:sp>
      <p:sp>
        <p:nvSpPr>
          <p:cNvPr id="4" name="Slide Number Placeholder 3"/>
          <p:cNvSpPr>
            <a:spLocks noGrp="1"/>
          </p:cNvSpPr>
          <p:nvPr>
            <p:ph type="sldNum" sz="quarter" idx="10"/>
          </p:nvPr>
        </p:nvSpPr>
        <p:spPr>
          <a:xfrm>
            <a:off x="4023092" y="8917422"/>
            <a:ext cx="3077739" cy="469424"/>
          </a:xfrm>
          <a:prstGeom prst="rect">
            <a:avLst/>
          </a:prstGeom>
        </p:spPr>
        <p:txBody>
          <a:bodyPr lIns="94229" tIns="47114" rIns="94229" bIns="47114"/>
          <a:lstStyle/>
          <a:p>
            <a:fld id="{7B8E01FD-62BB-4B2C-AFCF-21ACFDA91745}" type="slidenum">
              <a:rPr lang="en-US" smtClean="0"/>
              <a:t>13</a:t>
            </a:fld>
            <a:endParaRPr lang="en-US" dirty="0"/>
          </a:p>
        </p:txBody>
      </p:sp>
    </p:spTree>
    <p:extLst>
      <p:ext uri="{BB962C8B-B14F-4D97-AF65-F5344CB8AC3E}">
        <p14:creationId xmlns:p14="http://schemas.microsoft.com/office/powerpoint/2010/main" val="2016983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3077739" cy="469424"/>
          </a:xfrm>
          <a:prstGeom prst="rect">
            <a:avLst/>
          </a:prstGeom>
        </p:spPr>
        <p:txBody>
          <a:bodyPr lIns="94229" tIns="47114" rIns="94229" bIns="47114"/>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3/12/2017 8:09 AM</a:t>
            </a:fld>
            <a:endParaRPr lang="en-US" dirty="0"/>
          </a:p>
        </p:txBody>
      </p:sp>
      <p:sp>
        <p:nvSpPr>
          <p:cNvPr id="7" name="Slide Number Placeholder 6"/>
          <p:cNvSpPr>
            <a:spLocks noGrp="1"/>
          </p:cNvSpPr>
          <p:nvPr>
            <p:ph type="sldNum" sz="quarter" idx="13"/>
          </p:nvPr>
        </p:nvSpPr>
        <p:spPr>
          <a:xfrm>
            <a:off x="4023092" y="8917422"/>
            <a:ext cx="3077739" cy="469424"/>
          </a:xfrm>
          <a:prstGeom prst="rect">
            <a:avLst/>
          </a:prstGeom>
        </p:spPr>
        <p:txBody>
          <a:bodyPr lIns="94229" tIns="47114" rIns="94229" bIns="47114"/>
          <a:lstStyle/>
          <a:p>
            <a:fld id="{EC87E0CF-87F6-4B58-B8B8-DCAB2DAAF3CA}" type="slidenum">
              <a:rPr lang="en-US" smtClean="0"/>
              <a:pPr/>
              <a:t>14</a:t>
            </a:fld>
            <a:endParaRPr lang="en-US" dirty="0"/>
          </a:p>
        </p:txBody>
      </p:sp>
    </p:spTree>
    <p:extLst>
      <p:ext uri="{BB962C8B-B14F-4D97-AF65-F5344CB8AC3E}">
        <p14:creationId xmlns:p14="http://schemas.microsoft.com/office/powerpoint/2010/main" val="1828011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3077739" cy="469424"/>
          </a:xfrm>
          <a:prstGeom prst="rect">
            <a:avLst/>
          </a:prstGeom>
        </p:spPr>
        <p:txBody>
          <a:bodyPr lIns="94229" tIns="47114" rIns="94229" bIns="47114"/>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3/12/2017 8:09 AM</a:t>
            </a:fld>
            <a:endParaRPr lang="en-US" dirty="0"/>
          </a:p>
        </p:txBody>
      </p:sp>
      <p:sp>
        <p:nvSpPr>
          <p:cNvPr id="7" name="Slide Number Placeholder 6"/>
          <p:cNvSpPr>
            <a:spLocks noGrp="1"/>
          </p:cNvSpPr>
          <p:nvPr>
            <p:ph type="sldNum" sz="quarter" idx="13"/>
          </p:nvPr>
        </p:nvSpPr>
        <p:spPr>
          <a:xfrm>
            <a:off x="4023092" y="8917422"/>
            <a:ext cx="3077739" cy="469424"/>
          </a:xfrm>
          <a:prstGeom prst="rect">
            <a:avLst/>
          </a:prstGeom>
        </p:spPr>
        <p:txBody>
          <a:bodyPr lIns="94229" tIns="47114" rIns="94229" bIns="47114"/>
          <a:lstStyle/>
          <a:p>
            <a:fld id="{EC87E0CF-87F6-4B58-B8B8-DCAB2DAAF3CA}" type="slidenum">
              <a:rPr lang="en-US" smtClean="0"/>
              <a:pPr/>
              <a:t>15</a:t>
            </a:fld>
            <a:endParaRPr lang="en-US" dirty="0"/>
          </a:p>
        </p:txBody>
      </p:sp>
    </p:spTree>
    <p:extLst>
      <p:ext uri="{BB962C8B-B14F-4D97-AF65-F5344CB8AC3E}">
        <p14:creationId xmlns:p14="http://schemas.microsoft.com/office/powerpoint/2010/main" val="897634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3077739" cy="469424"/>
          </a:xfrm>
          <a:prstGeom prst="rect">
            <a:avLst/>
          </a:prstGeom>
        </p:spPr>
        <p:txBody>
          <a:bodyPr lIns="94229" tIns="47114" rIns="94229" bIns="47114"/>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3/12/2017 8:09 AM</a:t>
            </a:fld>
            <a:endParaRPr lang="en-US" dirty="0"/>
          </a:p>
        </p:txBody>
      </p:sp>
      <p:sp>
        <p:nvSpPr>
          <p:cNvPr id="7" name="Slide Number Placeholder 6"/>
          <p:cNvSpPr>
            <a:spLocks noGrp="1"/>
          </p:cNvSpPr>
          <p:nvPr>
            <p:ph type="sldNum" sz="quarter" idx="13"/>
          </p:nvPr>
        </p:nvSpPr>
        <p:spPr>
          <a:xfrm>
            <a:off x="4023092" y="8917422"/>
            <a:ext cx="3077739" cy="469424"/>
          </a:xfrm>
          <a:prstGeom prst="rect">
            <a:avLst/>
          </a:prstGeom>
        </p:spPr>
        <p:txBody>
          <a:bodyPr lIns="94229" tIns="47114" rIns="94229" bIns="47114"/>
          <a:lstStyle/>
          <a:p>
            <a:fld id="{EC87E0CF-87F6-4B58-B8B8-DCAB2DAAF3CA}" type="slidenum">
              <a:rPr lang="en-US" smtClean="0"/>
              <a:pPr/>
              <a:t>16</a:t>
            </a:fld>
            <a:endParaRPr lang="en-US" dirty="0"/>
          </a:p>
        </p:txBody>
      </p:sp>
    </p:spTree>
    <p:extLst>
      <p:ext uri="{BB962C8B-B14F-4D97-AF65-F5344CB8AC3E}">
        <p14:creationId xmlns:p14="http://schemas.microsoft.com/office/powerpoint/2010/main" val="1448462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3077739" cy="469424"/>
          </a:xfrm>
          <a:prstGeom prst="rect">
            <a:avLst/>
          </a:prstGeom>
        </p:spPr>
        <p:txBody>
          <a:bodyPr lIns="94229" tIns="47114" rIns="94229" bIns="47114"/>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3/12/2017 8:09 AM</a:t>
            </a:fld>
            <a:endParaRPr lang="en-US" dirty="0"/>
          </a:p>
        </p:txBody>
      </p:sp>
      <p:sp>
        <p:nvSpPr>
          <p:cNvPr id="7" name="Slide Number Placeholder 6"/>
          <p:cNvSpPr>
            <a:spLocks noGrp="1"/>
          </p:cNvSpPr>
          <p:nvPr>
            <p:ph type="sldNum" sz="quarter" idx="13"/>
          </p:nvPr>
        </p:nvSpPr>
        <p:spPr>
          <a:xfrm>
            <a:off x="4023092" y="8917422"/>
            <a:ext cx="3077739" cy="469424"/>
          </a:xfrm>
          <a:prstGeom prst="rect">
            <a:avLst/>
          </a:prstGeom>
        </p:spPr>
        <p:txBody>
          <a:bodyPr lIns="94229" tIns="47114" rIns="94229" bIns="47114"/>
          <a:lstStyle/>
          <a:p>
            <a:fld id="{EC87E0CF-87F6-4B58-B8B8-DCAB2DAAF3CA}" type="slidenum">
              <a:rPr lang="en-US" smtClean="0"/>
              <a:pPr/>
              <a:t>17</a:t>
            </a:fld>
            <a:endParaRPr lang="en-US" dirty="0"/>
          </a:p>
        </p:txBody>
      </p:sp>
    </p:spTree>
    <p:extLst>
      <p:ext uri="{BB962C8B-B14F-4D97-AF65-F5344CB8AC3E}">
        <p14:creationId xmlns:p14="http://schemas.microsoft.com/office/powerpoint/2010/main" val="591193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3077739" cy="469424"/>
          </a:xfrm>
          <a:prstGeom prst="rect">
            <a:avLst/>
          </a:prstGeom>
        </p:spPr>
        <p:txBody>
          <a:bodyPr lIns="94229" tIns="47114" rIns="94229" bIns="47114"/>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3/12/2017 8:21 AM</a:t>
            </a:fld>
            <a:endParaRPr lang="en-US" dirty="0"/>
          </a:p>
        </p:txBody>
      </p:sp>
      <p:sp>
        <p:nvSpPr>
          <p:cNvPr id="7" name="Slide Number Placeholder 6"/>
          <p:cNvSpPr>
            <a:spLocks noGrp="1"/>
          </p:cNvSpPr>
          <p:nvPr>
            <p:ph type="sldNum" sz="quarter" idx="13"/>
          </p:nvPr>
        </p:nvSpPr>
        <p:spPr>
          <a:xfrm>
            <a:off x="4023092" y="8917422"/>
            <a:ext cx="3077739" cy="469424"/>
          </a:xfrm>
          <a:prstGeom prst="rect">
            <a:avLst/>
          </a:prstGeom>
        </p:spPr>
        <p:txBody>
          <a:bodyPr lIns="94229" tIns="47114" rIns="94229" bIns="47114"/>
          <a:lstStyle/>
          <a:p>
            <a:fld id="{EC87E0CF-87F6-4B58-B8B8-DCAB2DAAF3CA}" type="slidenum">
              <a:rPr lang="en-US" smtClean="0"/>
              <a:pPr/>
              <a:t>18</a:t>
            </a:fld>
            <a:endParaRPr lang="en-US" dirty="0"/>
          </a:p>
        </p:txBody>
      </p:sp>
    </p:spTree>
    <p:extLst>
      <p:ext uri="{BB962C8B-B14F-4D97-AF65-F5344CB8AC3E}">
        <p14:creationId xmlns:p14="http://schemas.microsoft.com/office/powerpoint/2010/main" val="54699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a:prstGeom prst="rect">
            <a:avLst/>
          </a:prstGeom>
        </p:spPr>
      </p:sp>
      <p:sp>
        <p:nvSpPr>
          <p:cNvPr id="3" name="Notes Placeholder 2"/>
          <p:cNvSpPr>
            <a:spLocks noGrp="1"/>
          </p:cNvSpPr>
          <p:nvPr>
            <p:ph type="body" idx="1"/>
          </p:nvPr>
        </p:nvSpPr>
        <p:spPr/>
        <p:txBody>
          <a:bodyPr>
            <a:normAutofit/>
          </a:bodyPr>
          <a:lstStyle/>
          <a:p>
            <a:r>
              <a:rPr lang="en-US" sz="1400" dirty="0"/>
              <a:t>The other emphasis during the centennial celebration is on Legacy Projects.</a:t>
            </a:r>
          </a:p>
          <a:p>
            <a:endParaRPr lang="en-US" sz="1400" dirty="0"/>
          </a:p>
          <a:p>
            <a:r>
              <a:rPr lang="en-US" sz="1400" dirty="0"/>
              <a:t>Legacy Project – Visible Gifts to your community that commemorate the Lions Centennial </a:t>
            </a:r>
          </a:p>
          <a:p>
            <a:r>
              <a:rPr lang="en-US" sz="1400" dirty="0"/>
              <a:t>and create a lasting legacy of your contributions to the community.</a:t>
            </a:r>
          </a:p>
          <a:p>
            <a:endParaRPr lang="en-US" sz="1400" dirty="0"/>
          </a:p>
          <a:p>
            <a:r>
              <a:rPr lang="en-US" sz="1400" dirty="0"/>
              <a:t>It should be the goal of every club to complete at least one legacy project.</a:t>
            </a:r>
          </a:p>
          <a:p>
            <a:endParaRPr lang="en-US" sz="1400" dirty="0"/>
          </a:p>
          <a:p>
            <a:r>
              <a:rPr lang="en-US" sz="1400" dirty="0"/>
              <a:t>Your Legacy Project is an opportunity to showcase your club and your project to the community.</a:t>
            </a:r>
          </a:p>
          <a:p>
            <a:r>
              <a:rPr lang="en-US" sz="1400" dirty="0"/>
              <a:t>Lion Inga and Lion Jodi will talk more about this.</a:t>
            </a:r>
            <a:endParaRPr lang="en-US" dirty="0"/>
          </a:p>
        </p:txBody>
      </p:sp>
      <p:sp>
        <p:nvSpPr>
          <p:cNvPr id="4" name="Header Placeholder 3"/>
          <p:cNvSpPr>
            <a:spLocks noGrp="1"/>
          </p:cNvSpPr>
          <p:nvPr>
            <p:ph type="hdr" sz="quarter" idx="10"/>
          </p:nvPr>
        </p:nvSpPr>
        <p:spPr>
          <a:xfrm>
            <a:off x="0" y="0"/>
            <a:ext cx="3077739" cy="469424"/>
          </a:xfrm>
          <a:prstGeom prst="rect">
            <a:avLst/>
          </a:prstGeom>
        </p:spPr>
        <p:txBody>
          <a:bodyPr lIns="94229" tIns="47114" rIns="94229" bIns="47114"/>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3/12/2017 8:09 AM</a:t>
            </a:fld>
            <a:endParaRPr lang="en-US" dirty="0"/>
          </a:p>
        </p:txBody>
      </p:sp>
      <p:sp>
        <p:nvSpPr>
          <p:cNvPr id="7" name="Slide Number Placeholder 6"/>
          <p:cNvSpPr>
            <a:spLocks noGrp="1"/>
          </p:cNvSpPr>
          <p:nvPr>
            <p:ph type="sldNum" sz="quarter" idx="13"/>
          </p:nvPr>
        </p:nvSpPr>
        <p:spPr>
          <a:xfrm>
            <a:off x="4023092" y="8917422"/>
            <a:ext cx="3077739" cy="469424"/>
          </a:xfrm>
          <a:prstGeom prst="rect">
            <a:avLst/>
          </a:prstGeom>
        </p:spPr>
        <p:txBody>
          <a:bodyPr lIns="94229" tIns="47114" rIns="94229" bIns="47114"/>
          <a:lstStyle/>
          <a:p>
            <a:fld id="{EC87E0CF-87F6-4B58-B8B8-DCAB2DAAF3CA}" type="slidenum">
              <a:rPr lang="en-US" smtClean="0"/>
              <a:pPr/>
              <a:t>19</a:t>
            </a:fld>
            <a:endParaRPr lang="en-US" dirty="0"/>
          </a:p>
        </p:txBody>
      </p:sp>
    </p:spTree>
    <p:extLst>
      <p:ext uri="{BB962C8B-B14F-4D97-AF65-F5344CB8AC3E}">
        <p14:creationId xmlns:p14="http://schemas.microsoft.com/office/powerpoint/2010/main" val="3894573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a:prstGeom prst="rect">
            <a:avLst/>
          </a:prstGeom>
        </p:spPr>
      </p:sp>
      <p:sp>
        <p:nvSpPr>
          <p:cNvPr id="3" name="Notes Placeholder 2"/>
          <p:cNvSpPr>
            <a:spLocks noGrp="1"/>
          </p:cNvSpPr>
          <p:nvPr>
            <p:ph type="body" idx="1"/>
          </p:nvPr>
        </p:nvSpPr>
        <p:spPr/>
        <p:txBody>
          <a:bodyPr>
            <a:normAutofit/>
          </a:bodyPr>
          <a:lstStyle/>
          <a:p>
            <a:r>
              <a:rPr lang="en-US" sz="1400" dirty="0"/>
              <a:t>CSP is here to assist clubs by</a:t>
            </a:r>
          </a:p>
        </p:txBody>
      </p:sp>
      <p:sp>
        <p:nvSpPr>
          <p:cNvPr id="5" name="Date Placeholder 4"/>
          <p:cNvSpPr>
            <a:spLocks noGrp="1"/>
          </p:cNvSpPr>
          <p:nvPr>
            <p:ph type="dt" idx="11"/>
          </p:nvPr>
        </p:nvSpPr>
        <p:spPr/>
        <p:txBody>
          <a:bodyPr/>
          <a:lstStyle/>
          <a:p>
            <a:fld id="{81331B57-0BE5-4F82-AA58-76F53EFF3ADA}" type="datetime8">
              <a:rPr lang="en-US" smtClean="0"/>
              <a:pPr/>
              <a:t>3/12/2017 8:09 AM</a:t>
            </a:fld>
            <a:endParaRPr lang="en-US" dirty="0"/>
          </a:p>
        </p:txBody>
      </p:sp>
      <p:sp>
        <p:nvSpPr>
          <p:cNvPr id="7" name="Slide Number Placeholder 6"/>
          <p:cNvSpPr>
            <a:spLocks noGrp="1"/>
          </p:cNvSpPr>
          <p:nvPr>
            <p:ph type="sldNum" sz="quarter" idx="13"/>
          </p:nvPr>
        </p:nvSpPr>
        <p:spPr>
          <a:xfrm>
            <a:off x="6392227" y="8917422"/>
            <a:ext cx="708604" cy="469424"/>
          </a:xfrm>
          <a:prstGeom prst="rect">
            <a:avLst/>
          </a:prstGeom>
        </p:spPr>
        <p:txBody>
          <a:bodyPr lIns="94229" tIns="47114" rIns="94229" bIns="47114"/>
          <a:lstStyle/>
          <a:p>
            <a:fld id="{EC87E0CF-87F6-4B58-B8B8-DCAB2DAAF3CA}" type="slidenum">
              <a:rPr lang="en-US" smtClean="0"/>
              <a:pPr/>
              <a:t>2</a:t>
            </a:fld>
            <a:endParaRPr lang="en-US" dirty="0"/>
          </a:p>
        </p:txBody>
      </p:sp>
    </p:spTree>
    <p:extLst>
      <p:ext uri="{BB962C8B-B14F-4D97-AF65-F5344CB8AC3E}">
        <p14:creationId xmlns:p14="http://schemas.microsoft.com/office/powerpoint/2010/main" val="3300625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a:prstGeom prst="rect">
            <a:avLst/>
          </a:prstGeom>
        </p:spPr>
      </p:sp>
      <p:sp>
        <p:nvSpPr>
          <p:cNvPr id="3" name="Notes Placeholder 2"/>
          <p:cNvSpPr>
            <a:spLocks noGrp="1"/>
          </p:cNvSpPr>
          <p:nvPr>
            <p:ph type="body" idx="1"/>
          </p:nvPr>
        </p:nvSpPr>
        <p:spPr/>
        <p:txBody>
          <a:bodyPr>
            <a:normAutofit/>
          </a:bodyPr>
          <a:lstStyle/>
          <a:p>
            <a:r>
              <a:rPr lang="en-US" sz="1400" dirty="0"/>
              <a:t>As of March 1, 2017</a:t>
            </a:r>
          </a:p>
          <a:p>
            <a:r>
              <a:rPr lang="en-US" sz="1400" dirty="0"/>
              <a:t>Level 1 – 27 Completed in the District, some clubs have completed 2, 1 club has 3 and 1 club has 4</a:t>
            </a:r>
          </a:p>
          <a:p>
            <a:r>
              <a:rPr lang="en-US" sz="1400" dirty="0"/>
              <a:t>Level 2 – 15 Completed – Hazel Green 7</a:t>
            </a:r>
          </a:p>
          <a:p>
            <a:r>
              <a:rPr lang="en-US" sz="1400" dirty="0"/>
              <a:t>Level 3 – 4 Completed</a:t>
            </a:r>
          </a:p>
          <a:p>
            <a:endParaRPr lang="en-US" sz="1400" dirty="0"/>
          </a:p>
          <a:p>
            <a:r>
              <a:rPr lang="en-US" sz="1400" dirty="0"/>
              <a:t>Here are some examples of projects that fall in the different areas</a:t>
            </a:r>
          </a:p>
        </p:txBody>
      </p:sp>
      <p:sp>
        <p:nvSpPr>
          <p:cNvPr id="4" name="Header Placeholder 3"/>
          <p:cNvSpPr>
            <a:spLocks noGrp="1"/>
          </p:cNvSpPr>
          <p:nvPr>
            <p:ph type="hdr" sz="quarter" idx="10"/>
          </p:nvPr>
        </p:nvSpPr>
        <p:spPr>
          <a:xfrm>
            <a:off x="0" y="0"/>
            <a:ext cx="3077739" cy="469424"/>
          </a:xfrm>
          <a:prstGeom prst="rect">
            <a:avLst/>
          </a:prstGeom>
        </p:spPr>
        <p:txBody>
          <a:bodyPr lIns="94229" tIns="47114" rIns="94229" bIns="47114"/>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3/12/2017 8:09 AM</a:t>
            </a:fld>
            <a:endParaRPr lang="en-US" dirty="0"/>
          </a:p>
        </p:txBody>
      </p:sp>
      <p:sp>
        <p:nvSpPr>
          <p:cNvPr id="7" name="Slide Number Placeholder 6"/>
          <p:cNvSpPr>
            <a:spLocks noGrp="1"/>
          </p:cNvSpPr>
          <p:nvPr>
            <p:ph type="sldNum" sz="quarter" idx="13"/>
          </p:nvPr>
        </p:nvSpPr>
        <p:spPr>
          <a:xfrm>
            <a:off x="4023092" y="8917422"/>
            <a:ext cx="3077739" cy="469424"/>
          </a:xfrm>
          <a:prstGeom prst="rect">
            <a:avLst/>
          </a:prstGeom>
        </p:spPr>
        <p:txBody>
          <a:bodyPr lIns="94229" tIns="47114" rIns="94229" bIns="47114"/>
          <a:lstStyle/>
          <a:p>
            <a:fld id="{EC87E0CF-87F6-4B58-B8B8-DCAB2DAAF3CA}" type="slidenum">
              <a:rPr lang="en-US" smtClean="0"/>
              <a:pPr/>
              <a:t>20</a:t>
            </a:fld>
            <a:endParaRPr lang="en-US" dirty="0"/>
          </a:p>
        </p:txBody>
      </p:sp>
    </p:spTree>
    <p:extLst>
      <p:ext uri="{BB962C8B-B14F-4D97-AF65-F5344CB8AC3E}">
        <p14:creationId xmlns:p14="http://schemas.microsoft.com/office/powerpoint/2010/main" val="3500923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a:prstGeom prst="rect">
            <a:avLst/>
          </a:prstGeom>
        </p:spPr>
      </p:sp>
      <p:sp>
        <p:nvSpPr>
          <p:cNvPr id="3" name="Notes Placeholder 2"/>
          <p:cNvSpPr>
            <a:spLocks noGrp="1"/>
          </p:cNvSpPr>
          <p:nvPr>
            <p:ph type="body" idx="1"/>
          </p:nvPr>
        </p:nvSpPr>
        <p:spPr/>
        <p:txBody>
          <a:bodyPr>
            <a:normAutofit/>
          </a:bodyPr>
          <a:lstStyle/>
          <a:p>
            <a:r>
              <a:rPr lang="en-US" sz="1400" dirty="0"/>
              <a:t>Restore an old fountain</a:t>
            </a:r>
          </a:p>
        </p:txBody>
      </p:sp>
      <p:sp>
        <p:nvSpPr>
          <p:cNvPr id="4" name="Header Placeholder 3"/>
          <p:cNvSpPr>
            <a:spLocks noGrp="1"/>
          </p:cNvSpPr>
          <p:nvPr>
            <p:ph type="hdr" sz="quarter" idx="10"/>
          </p:nvPr>
        </p:nvSpPr>
        <p:spPr>
          <a:xfrm>
            <a:off x="0" y="0"/>
            <a:ext cx="3077739" cy="469424"/>
          </a:xfrm>
          <a:prstGeom prst="rect">
            <a:avLst/>
          </a:prstGeom>
        </p:spPr>
        <p:txBody>
          <a:bodyPr lIns="94229" tIns="47114" rIns="94229" bIns="47114"/>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3/12/2017 8:09 AM</a:t>
            </a:fld>
            <a:endParaRPr lang="en-US" dirty="0"/>
          </a:p>
        </p:txBody>
      </p:sp>
      <p:sp>
        <p:nvSpPr>
          <p:cNvPr id="7" name="Slide Number Placeholder 6"/>
          <p:cNvSpPr>
            <a:spLocks noGrp="1"/>
          </p:cNvSpPr>
          <p:nvPr>
            <p:ph type="sldNum" sz="quarter" idx="13"/>
          </p:nvPr>
        </p:nvSpPr>
        <p:spPr>
          <a:xfrm>
            <a:off x="4023092" y="8917422"/>
            <a:ext cx="3077739" cy="469424"/>
          </a:xfrm>
          <a:prstGeom prst="rect">
            <a:avLst/>
          </a:prstGeom>
        </p:spPr>
        <p:txBody>
          <a:bodyPr lIns="94229" tIns="47114" rIns="94229" bIns="47114"/>
          <a:lstStyle/>
          <a:p>
            <a:fld id="{EC87E0CF-87F6-4B58-B8B8-DCAB2DAAF3CA}" type="slidenum">
              <a:rPr lang="en-US" smtClean="0"/>
              <a:pPr/>
              <a:t>21</a:t>
            </a:fld>
            <a:endParaRPr lang="en-US" dirty="0"/>
          </a:p>
        </p:txBody>
      </p:sp>
    </p:spTree>
    <p:extLst>
      <p:ext uri="{BB962C8B-B14F-4D97-AF65-F5344CB8AC3E}">
        <p14:creationId xmlns:p14="http://schemas.microsoft.com/office/powerpoint/2010/main" val="1299311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a:prstGeom prst="rect">
            <a:avLst/>
          </a:prstGeom>
        </p:spPr>
      </p:sp>
      <p:sp>
        <p:nvSpPr>
          <p:cNvPr id="3" name="Notes Placeholder 2"/>
          <p:cNvSpPr>
            <a:spLocks noGrp="1"/>
          </p:cNvSpPr>
          <p:nvPr>
            <p:ph type="body" idx="1"/>
          </p:nvPr>
        </p:nvSpPr>
        <p:spPr/>
        <p:txBody>
          <a:bodyPr>
            <a:normAutofit/>
          </a:bodyPr>
          <a:lstStyle/>
          <a:p>
            <a:r>
              <a:rPr lang="en-US" dirty="0"/>
              <a:t>Port Washington – Sign to the Marina – Level 1</a:t>
            </a:r>
          </a:p>
          <a:p>
            <a:r>
              <a:rPr lang="en-US" dirty="0"/>
              <a:t>Added to Fish cleaning stations - Level 2</a:t>
            </a:r>
          </a:p>
          <a:p>
            <a:r>
              <a:rPr lang="en-US" dirty="0"/>
              <a:t>Now working on a Pavilion and their Lions Park, in conjunction with City and other organizations</a:t>
            </a:r>
          </a:p>
          <a:p>
            <a:r>
              <a:rPr lang="en-US" dirty="0"/>
              <a:t>Large project, looking at the 4-5 year plan to pay for it</a:t>
            </a:r>
          </a:p>
        </p:txBody>
      </p:sp>
      <p:sp>
        <p:nvSpPr>
          <p:cNvPr id="4" name="Slide Number Placeholder 3"/>
          <p:cNvSpPr>
            <a:spLocks noGrp="1"/>
          </p:cNvSpPr>
          <p:nvPr>
            <p:ph type="sldNum" sz="quarter" idx="10"/>
          </p:nvPr>
        </p:nvSpPr>
        <p:spPr>
          <a:xfrm>
            <a:off x="4023092" y="8917422"/>
            <a:ext cx="3077739" cy="469424"/>
          </a:xfrm>
          <a:prstGeom prst="rect">
            <a:avLst/>
          </a:prstGeom>
        </p:spPr>
        <p:txBody>
          <a:bodyPr lIns="94229" tIns="47114" rIns="94229" bIns="47114"/>
          <a:lstStyle/>
          <a:p>
            <a:fld id="{C68496F5-6677-4EA6-8B62-1A4F203D5D76}" type="slidenum">
              <a:rPr lang="en-US" smtClean="0"/>
              <a:pPr/>
              <a:t>22</a:t>
            </a:fld>
            <a:endParaRPr lang="en-US" dirty="0"/>
          </a:p>
        </p:txBody>
      </p:sp>
    </p:spTree>
    <p:extLst>
      <p:ext uri="{BB962C8B-B14F-4D97-AF65-F5344CB8AC3E}">
        <p14:creationId xmlns:p14="http://schemas.microsoft.com/office/powerpoint/2010/main" val="3515501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a:prstGeom prst="rect">
            <a:avLst/>
          </a:prstGeom>
        </p:spPr>
      </p:sp>
      <p:sp>
        <p:nvSpPr>
          <p:cNvPr id="3" name="Notes Placeholder 2"/>
          <p:cNvSpPr>
            <a:spLocks noGrp="1"/>
          </p:cNvSpPr>
          <p:nvPr>
            <p:ph type="body" idx="1"/>
          </p:nvPr>
        </p:nvSpPr>
        <p:spPr/>
        <p:txBody>
          <a:bodyPr>
            <a:normAutofit/>
          </a:bodyPr>
          <a:lstStyle/>
          <a:p>
            <a:r>
              <a:rPr lang="en-US" sz="1400" dirty="0"/>
              <a:t>TOP (left to right)</a:t>
            </a:r>
          </a:p>
          <a:p>
            <a:r>
              <a:rPr lang="en-US" sz="1400" dirty="0"/>
              <a:t>Tree planting</a:t>
            </a:r>
          </a:p>
          <a:p>
            <a:r>
              <a:rPr lang="en-US" sz="1400" dirty="0"/>
              <a:t>Restore a path</a:t>
            </a:r>
          </a:p>
          <a:p>
            <a:r>
              <a:rPr lang="en-US" sz="1400" dirty="0"/>
              <a:t>Eyeglass collection container</a:t>
            </a:r>
          </a:p>
          <a:p>
            <a:endParaRPr lang="en-US" sz="1400" dirty="0"/>
          </a:p>
          <a:p>
            <a:r>
              <a:rPr lang="en-US" sz="1400" dirty="0"/>
              <a:t>BOTTOM (left to right)</a:t>
            </a:r>
          </a:p>
          <a:p>
            <a:r>
              <a:rPr lang="en-US" sz="1400" dirty="0"/>
              <a:t>Build a ramp for an individual in need</a:t>
            </a:r>
          </a:p>
          <a:p>
            <a:r>
              <a:rPr lang="en-US" sz="1400" dirty="0"/>
              <a:t>Donate a grill or other item to a local senior center or community center</a:t>
            </a:r>
          </a:p>
          <a:p>
            <a:r>
              <a:rPr lang="en-US" sz="1400" dirty="0"/>
              <a:t>Install a bench in a park or along main street</a:t>
            </a:r>
          </a:p>
          <a:p>
            <a:endParaRPr lang="en-US" dirty="0"/>
          </a:p>
        </p:txBody>
      </p:sp>
      <p:sp>
        <p:nvSpPr>
          <p:cNvPr id="4" name="Slide Number Placeholder 3"/>
          <p:cNvSpPr>
            <a:spLocks noGrp="1"/>
          </p:cNvSpPr>
          <p:nvPr>
            <p:ph type="sldNum" sz="quarter" idx="10"/>
          </p:nvPr>
        </p:nvSpPr>
        <p:spPr>
          <a:xfrm>
            <a:off x="4023092" y="8917422"/>
            <a:ext cx="3077739" cy="469424"/>
          </a:xfrm>
          <a:prstGeom prst="rect">
            <a:avLst/>
          </a:prstGeom>
        </p:spPr>
        <p:txBody>
          <a:bodyPr lIns="94229" tIns="47114" rIns="94229" bIns="47114"/>
          <a:lstStyle/>
          <a:p>
            <a:fld id="{C68496F5-6677-4EA6-8B62-1A4F203D5D76}" type="slidenum">
              <a:rPr lang="en-US" smtClean="0"/>
              <a:pPr/>
              <a:t>23</a:t>
            </a:fld>
            <a:endParaRPr lang="en-US" dirty="0"/>
          </a:p>
        </p:txBody>
      </p:sp>
    </p:spTree>
    <p:extLst>
      <p:ext uri="{BB962C8B-B14F-4D97-AF65-F5344CB8AC3E}">
        <p14:creationId xmlns:p14="http://schemas.microsoft.com/office/powerpoint/2010/main" val="1014450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3077739" cy="469424"/>
          </a:xfrm>
          <a:prstGeom prst="rect">
            <a:avLst/>
          </a:prstGeom>
        </p:spPr>
        <p:txBody>
          <a:bodyPr lIns="94229" tIns="47114" rIns="94229" bIns="47114"/>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3/12/2017 8:09 AM</a:t>
            </a:fld>
            <a:endParaRPr lang="en-US" dirty="0"/>
          </a:p>
        </p:txBody>
      </p:sp>
      <p:sp>
        <p:nvSpPr>
          <p:cNvPr id="7" name="Slide Number Placeholder 6"/>
          <p:cNvSpPr>
            <a:spLocks noGrp="1"/>
          </p:cNvSpPr>
          <p:nvPr>
            <p:ph type="sldNum" sz="quarter" idx="13"/>
          </p:nvPr>
        </p:nvSpPr>
        <p:spPr>
          <a:xfrm>
            <a:off x="4023092" y="8917422"/>
            <a:ext cx="3077739" cy="469424"/>
          </a:xfrm>
          <a:prstGeom prst="rect">
            <a:avLst/>
          </a:prstGeom>
        </p:spPr>
        <p:txBody>
          <a:bodyPr lIns="94229" tIns="47114" rIns="94229" bIns="47114"/>
          <a:lstStyle/>
          <a:p>
            <a:fld id="{EC87E0CF-87F6-4B58-B8B8-DCAB2DAAF3CA}" type="slidenum">
              <a:rPr lang="en-US" smtClean="0"/>
              <a:pPr/>
              <a:t>24</a:t>
            </a:fld>
            <a:endParaRPr lang="en-US" dirty="0"/>
          </a:p>
        </p:txBody>
      </p:sp>
    </p:spTree>
    <p:extLst>
      <p:ext uri="{BB962C8B-B14F-4D97-AF65-F5344CB8AC3E}">
        <p14:creationId xmlns:p14="http://schemas.microsoft.com/office/powerpoint/2010/main" val="33541395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a:prstGeom prst="rect">
            <a:avLst/>
          </a:prstGeom>
        </p:spPr>
      </p:sp>
      <p:sp>
        <p:nvSpPr>
          <p:cNvPr id="3" name="Notes Placeholder 2"/>
          <p:cNvSpPr>
            <a:spLocks noGrp="1"/>
          </p:cNvSpPr>
          <p:nvPr>
            <p:ph type="body" idx="1"/>
          </p:nvPr>
        </p:nvSpPr>
        <p:spPr/>
        <p:txBody>
          <a:bodyPr>
            <a:normAutofit/>
          </a:bodyPr>
          <a:lstStyle/>
          <a:p>
            <a:r>
              <a:rPr lang="en-US" sz="1400" dirty="0"/>
              <a:t>TOP (left to right)</a:t>
            </a:r>
          </a:p>
          <a:p>
            <a:r>
              <a:rPr lang="en-US" sz="1400" dirty="0"/>
              <a:t>Game trail</a:t>
            </a:r>
          </a:p>
          <a:p>
            <a:r>
              <a:rPr lang="en-US" sz="1400" dirty="0"/>
              <a:t>Lining a boulevard with trees</a:t>
            </a:r>
          </a:p>
          <a:p>
            <a:r>
              <a:rPr lang="en-US" sz="1400" dirty="0"/>
              <a:t>Building/Adding onto a Lion Shelter</a:t>
            </a:r>
          </a:p>
          <a:p>
            <a:endParaRPr lang="en-US" sz="1400" dirty="0"/>
          </a:p>
          <a:p>
            <a:r>
              <a:rPr lang="en-US" sz="1400" dirty="0"/>
              <a:t>BOTTOM (left to right)</a:t>
            </a:r>
          </a:p>
          <a:p>
            <a:r>
              <a:rPr lang="en-US" sz="1400" dirty="0"/>
              <a:t>Bleachers at the local ball diamond</a:t>
            </a:r>
          </a:p>
          <a:p>
            <a:r>
              <a:rPr lang="en-US" sz="1400" dirty="0"/>
              <a:t>Fishing pier</a:t>
            </a:r>
          </a:p>
          <a:p>
            <a:r>
              <a:rPr lang="en-US" sz="1400" dirty="0"/>
              <a:t>Walking bridge in a local park</a:t>
            </a:r>
            <a:endParaRPr lang="en-US" dirty="0"/>
          </a:p>
        </p:txBody>
      </p:sp>
      <p:sp>
        <p:nvSpPr>
          <p:cNvPr id="4" name="Slide Number Placeholder 3"/>
          <p:cNvSpPr>
            <a:spLocks noGrp="1"/>
          </p:cNvSpPr>
          <p:nvPr>
            <p:ph type="sldNum" sz="quarter" idx="10"/>
          </p:nvPr>
        </p:nvSpPr>
        <p:spPr>
          <a:xfrm>
            <a:off x="4023092" y="8917422"/>
            <a:ext cx="3077739" cy="469424"/>
          </a:xfrm>
          <a:prstGeom prst="rect">
            <a:avLst/>
          </a:prstGeom>
        </p:spPr>
        <p:txBody>
          <a:bodyPr lIns="94229" tIns="47114" rIns="94229" bIns="47114"/>
          <a:lstStyle/>
          <a:p>
            <a:fld id="{C68496F5-6677-4EA6-8B62-1A4F203D5D76}" type="slidenum">
              <a:rPr lang="en-US" smtClean="0"/>
              <a:pPr/>
              <a:t>25</a:t>
            </a:fld>
            <a:endParaRPr lang="en-US" dirty="0"/>
          </a:p>
        </p:txBody>
      </p:sp>
    </p:spTree>
    <p:extLst>
      <p:ext uri="{BB962C8B-B14F-4D97-AF65-F5344CB8AC3E}">
        <p14:creationId xmlns:p14="http://schemas.microsoft.com/office/powerpoint/2010/main" val="2678981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3077739" cy="469424"/>
          </a:xfrm>
          <a:prstGeom prst="rect">
            <a:avLst/>
          </a:prstGeom>
        </p:spPr>
        <p:txBody>
          <a:bodyPr lIns="94229" tIns="47114" rIns="94229" bIns="47114"/>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3/12/2017 8:09 AM</a:t>
            </a:fld>
            <a:endParaRPr lang="en-US" dirty="0"/>
          </a:p>
        </p:txBody>
      </p:sp>
      <p:sp>
        <p:nvSpPr>
          <p:cNvPr id="7" name="Slide Number Placeholder 6"/>
          <p:cNvSpPr>
            <a:spLocks noGrp="1"/>
          </p:cNvSpPr>
          <p:nvPr>
            <p:ph type="sldNum" sz="quarter" idx="13"/>
          </p:nvPr>
        </p:nvSpPr>
        <p:spPr>
          <a:xfrm>
            <a:off x="4023092" y="8917422"/>
            <a:ext cx="3077739" cy="469424"/>
          </a:xfrm>
          <a:prstGeom prst="rect">
            <a:avLst/>
          </a:prstGeom>
        </p:spPr>
        <p:txBody>
          <a:bodyPr lIns="94229" tIns="47114" rIns="94229" bIns="47114"/>
          <a:lstStyle/>
          <a:p>
            <a:fld id="{EC87E0CF-87F6-4B58-B8B8-DCAB2DAAF3CA}" type="slidenum">
              <a:rPr lang="en-US" smtClean="0"/>
              <a:pPr/>
              <a:t>26</a:t>
            </a:fld>
            <a:endParaRPr lang="en-US" dirty="0"/>
          </a:p>
        </p:txBody>
      </p:sp>
    </p:spTree>
    <p:extLst>
      <p:ext uri="{BB962C8B-B14F-4D97-AF65-F5344CB8AC3E}">
        <p14:creationId xmlns:p14="http://schemas.microsoft.com/office/powerpoint/2010/main" val="1540848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a:prstGeom prst="rect">
            <a:avLst/>
          </a:prstGeom>
        </p:spPr>
      </p:sp>
      <p:sp>
        <p:nvSpPr>
          <p:cNvPr id="3" name="Notes Placeholder 2"/>
          <p:cNvSpPr>
            <a:spLocks noGrp="1"/>
          </p:cNvSpPr>
          <p:nvPr>
            <p:ph type="body" idx="1"/>
          </p:nvPr>
        </p:nvSpPr>
        <p:spPr>
          <a:xfrm>
            <a:off x="710248" y="4459525"/>
            <a:ext cx="5681980" cy="4457896"/>
          </a:xfrm>
        </p:spPr>
        <p:txBody>
          <a:bodyPr>
            <a:normAutofit/>
          </a:bodyPr>
          <a:lstStyle/>
          <a:p>
            <a:r>
              <a:rPr lang="en-US" sz="1400" dirty="0"/>
              <a:t>TOP (left to right)</a:t>
            </a:r>
          </a:p>
          <a:p>
            <a:r>
              <a:rPr lang="en-US" sz="1400" dirty="0"/>
              <a:t>Game Park</a:t>
            </a:r>
          </a:p>
          <a:p>
            <a:r>
              <a:rPr lang="en-US" sz="1400" dirty="0"/>
              <a:t>Splash Pad </a:t>
            </a:r>
          </a:p>
          <a:p>
            <a:endParaRPr lang="en-US" sz="1400" dirty="0"/>
          </a:p>
          <a:p>
            <a:r>
              <a:rPr lang="en-US" sz="1400" dirty="0"/>
              <a:t>BOTTOM (left to right)</a:t>
            </a:r>
          </a:p>
          <a:p>
            <a:r>
              <a:rPr lang="en-US" sz="1400" dirty="0"/>
              <a:t>Community Park</a:t>
            </a:r>
          </a:p>
          <a:p>
            <a:pPr defTabSz="967636">
              <a:defRPr/>
            </a:pPr>
            <a:r>
              <a:rPr lang="en-US" sz="1400" dirty="0"/>
              <a:t>Fireman’s Park</a:t>
            </a:r>
          </a:p>
          <a:p>
            <a:r>
              <a:rPr lang="en-US" sz="1400" dirty="0"/>
              <a:t>Wing on at a medical facility</a:t>
            </a:r>
          </a:p>
          <a:p>
            <a:endParaRPr lang="en-US" sz="1400" dirty="0"/>
          </a:p>
          <a:p>
            <a:r>
              <a:rPr lang="en-US" sz="1400" dirty="0"/>
              <a:t>A note on Legacy 3 projects… don’t let the price tag deter you. </a:t>
            </a:r>
          </a:p>
          <a:p>
            <a:r>
              <a:rPr lang="en-US" sz="1400" dirty="0"/>
              <a:t>A 2 year old club, made up of 28 members in a community of 1,400 people is exploring building a splash pad which could cost more than $100,000.</a:t>
            </a:r>
          </a:p>
          <a:p>
            <a:r>
              <a:rPr lang="en-US" sz="1400" dirty="0"/>
              <a:t>Another Wisconsin Lions Club (41 members, community of 63,000) is planning to refurbish the Lion’s Beach the Club originally built 50 years ago. The estimated price tag $250,000-$350,000. </a:t>
            </a:r>
          </a:p>
          <a:p>
            <a:endParaRPr lang="en-US" sz="1400" dirty="0"/>
          </a:p>
          <a:p>
            <a:r>
              <a:rPr lang="en-US" sz="1400" dirty="0"/>
              <a:t>Do either of these clubs have the money to complete these projects? No.</a:t>
            </a:r>
          </a:p>
          <a:p>
            <a:r>
              <a:rPr lang="en-US" sz="1400" dirty="0"/>
              <a:t>But what they do have is a drive to meet a need in their community. They are taking the lead on these projects and will team with their communities and other organizations to fill a need in their community.</a:t>
            </a:r>
          </a:p>
          <a:p>
            <a:endParaRPr lang="en-US" dirty="0"/>
          </a:p>
        </p:txBody>
      </p:sp>
      <p:sp>
        <p:nvSpPr>
          <p:cNvPr id="4" name="Slide Number Placeholder 3"/>
          <p:cNvSpPr>
            <a:spLocks noGrp="1"/>
          </p:cNvSpPr>
          <p:nvPr>
            <p:ph type="sldNum" sz="quarter" idx="10"/>
          </p:nvPr>
        </p:nvSpPr>
        <p:spPr>
          <a:xfrm>
            <a:off x="4023092" y="8917422"/>
            <a:ext cx="3077739" cy="469424"/>
          </a:xfrm>
          <a:prstGeom prst="rect">
            <a:avLst/>
          </a:prstGeom>
        </p:spPr>
        <p:txBody>
          <a:bodyPr lIns="94229" tIns="47114" rIns="94229" bIns="47114"/>
          <a:lstStyle/>
          <a:p>
            <a:fld id="{C68496F5-6677-4EA6-8B62-1A4F203D5D76}" type="slidenum">
              <a:rPr lang="en-US" smtClean="0"/>
              <a:pPr/>
              <a:t>27</a:t>
            </a:fld>
            <a:endParaRPr lang="en-US" dirty="0"/>
          </a:p>
        </p:txBody>
      </p:sp>
    </p:spTree>
    <p:extLst>
      <p:ext uri="{BB962C8B-B14F-4D97-AF65-F5344CB8AC3E}">
        <p14:creationId xmlns:p14="http://schemas.microsoft.com/office/powerpoint/2010/main" val="2799320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4023092" y="8917422"/>
            <a:ext cx="3077739" cy="469424"/>
          </a:xfrm>
          <a:prstGeom prst="rect">
            <a:avLst/>
          </a:prstGeom>
        </p:spPr>
        <p:txBody>
          <a:bodyPr lIns="94229" tIns="47114" rIns="94229" bIns="47114"/>
          <a:lstStyle/>
          <a:p>
            <a:fld id="{C68496F5-6677-4EA6-8B62-1A4F203D5D76}" type="slidenum">
              <a:rPr lang="en-US" smtClean="0"/>
              <a:pPr/>
              <a:t>28</a:t>
            </a:fld>
            <a:endParaRPr lang="en-US" dirty="0"/>
          </a:p>
        </p:txBody>
      </p:sp>
    </p:spTree>
    <p:extLst>
      <p:ext uri="{BB962C8B-B14F-4D97-AF65-F5344CB8AC3E}">
        <p14:creationId xmlns:p14="http://schemas.microsoft.com/office/powerpoint/2010/main" val="22674263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4023092" y="8917422"/>
            <a:ext cx="3077739" cy="469424"/>
          </a:xfrm>
          <a:prstGeom prst="rect">
            <a:avLst/>
          </a:prstGeom>
        </p:spPr>
        <p:txBody>
          <a:bodyPr lIns="94229" tIns="47114" rIns="94229" bIns="47114"/>
          <a:lstStyle/>
          <a:p>
            <a:fld id="{C68496F5-6677-4EA6-8B62-1A4F203D5D76}" type="slidenum">
              <a:rPr lang="en-US" smtClean="0"/>
              <a:pPr/>
              <a:t>29</a:t>
            </a:fld>
            <a:endParaRPr lang="en-US" dirty="0"/>
          </a:p>
        </p:txBody>
      </p:sp>
    </p:spTree>
    <p:extLst>
      <p:ext uri="{BB962C8B-B14F-4D97-AF65-F5344CB8AC3E}">
        <p14:creationId xmlns:p14="http://schemas.microsoft.com/office/powerpoint/2010/main" val="1083942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a:prstGeom prst="rect">
            <a:avLst/>
          </a:prstGeom>
        </p:spPr>
      </p:sp>
      <p:sp>
        <p:nvSpPr>
          <p:cNvPr id="3" name="Notes Placeholder 2"/>
          <p:cNvSpPr>
            <a:spLocks noGrp="1"/>
          </p:cNvSpPr>
          <p:nvPr>
            <p:ph type="body" idx="1"/>
          </p:nvPr>
        </p:nvSpPr>
        <p:spPr/>
        <p:txBody>
          <a:bodyPr>
            <a:normAutofit/>
          </a:bodyPr>
          <a:lstStyle/>
          <a:p>
            <a:r>
              <a:rPr lang="en-US" sz="1400" dirty="0"/>
              <a:t>Why are you a Lion?  Why are you a Lioness?   All of us became Lions or Lioness for different reasons.</a:t>
            </a:r>
          </a:p>
          <a:p>
            <a:r>
              <a:rPr lang="en-US" sz="1400" dirty="0"/>
              <a:t>List reasons</a:t>
            </a:r>
          </a:p>
          <a:p>
            <a:r>
              <a:rPr lang="en-US" sz="1400" dirty="0"/>
              <a:t>But one COMMON reason is the opportunity to: Next slide</a:t>
            </a:r>
          </a:p>
          <a:p>
            <a:endParaRPr lang="en-US" dirty="0"/>
          </a:p>
        </p:txBody>
      </p:sp>
      <p:sp>
        <p:nvSpPr>
          <p:cNvPr id="4" name="Header Placeholder 3"/>
          <p:cNvSpPr>
            <a:spLocks noGrp="1"/>
          </p:cNvSpPr>
          <p:nvPr>
            <p:ph type="hdr" sz="quarter" idx="10"/>
          </p:nvPr>
        </p:nvSpPr>
        <p:spPr>
          <a:xfrm>
            <a:off x="0" y="0"/>
            <a:ext cx="3077739" cy="469424"/>
          </a:xfrm>
          <a:prstGeom prst="rect">
            <a:avLst/>
          </a:prstGeom>
        </p:spPr>
        <p:txBody>
          <a:bodyPr lIns="94229" tIns="47114" rIns="94229" bIns="47114"/>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3/12/2017 8:09 AM</a:t>
            </a:fld>
            <a:endParaRPr lang="en-US" dirty="0"/>
          </a:p>
        </p:txBody>
      </p:sp>
      <p:sp>
        <p:nvSpPr>
          <p:cNvPr id="7" name="Slide Number Placeholder 6"/>
          <p:cNvSpPr>
            <a:spLocks noGrp="1"/>
          </p:cNvSpPr>
          <p:nvPr>
            <p:ph type="sldNum" sz="quarter" idx="13"/>
          </p:nvPr>
        </p:nvSpPr>
        <p:spPr>
          <a:xfrm>
            <a:off x="4023092" y="8917422"/>
            <a:ext cx="3077739" cy="469424"/>
          </a:xfrm>
          <a:prstGeom prst="rect">
            <a:avLst/>
          </a:prstGeom>
        </p:spPr>
        <p:txBody>
          <a:bodyPr lIns="94229" tIns="47114" rIns="94229" bIns="47114"/>
          <a:lstStyle/>
          <a:p>
            <a:fld id="{EC87E0CF-87F6-4B58-B8B8-DCAB2DAAF3CA}" type="slidenum">
              <a:rPr lang="en-US" smtClean="0"/>
              <a:pPr/>
              <a:t>3</a:t>
            </a:fld>
            <a:endParaRPr lang="en-US" dirty="0"/>
          </a:p>
        </p:txBody>
      </p:sp>
    </p:spTree>
    <p:extLst>
      <p:ext uri="{BB962C8B-B14F-4D97-AF65-F5344CB8AC3E}">
        <p14:creationId xmlns:p14="http://schemas.microsoft.com/office/powerpoint/2010/main" val="31292812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a:prstGeom prst="rect">
            <a:avLst/>
          </a:prstGeom>
        </p:spPr>
      </p:sp>
      <p:sp>
        <p:nvSpPr>
          <p:cNvPr id="3" name="Notes Placeholder 2"/>
          <p:cNvSpPr>
            <a:spLocks noGrp="1"/>
          </p:cNvSpPr>
          <p:nvPr>
            <p:ph type="body" idx="1"/>
          </p:nvPr>
        </p:nvSpPr>
        <p:spPr/>
        <p:txBody>
          <a:bodyPr>
            <a:normAutofit/>
          </a:bodyPr>
          <a:lstStyle/>
          <a:p>
            <a:r>
              <a:rPr lang="en-US" sz="1400" dirty="0"/>
              <a:t>The District Club Success Program will help&gt;&gt;&gt;&gt;&gt;&gt;&gt;&gt;&gt;</a:t>
            </a:r>
          </a:p>
          <a:p>
            <a:endParaRPr lang="en-US" sz="1400" dirty="0"/>
          </a:p>
          <a:p>
            <a:r>
              <a:rPr lang="en-US" sz="1400" dirty="0"/>
              <a:t>Whether its just a question to get started in the right direction or hands on help, CST is here to assist.</a:t>
            </a:r>
          </a:p>
          <a:p>
            <a:endParaRPr lang="en-US" sz="1400" dirty="0"/>
          </a:p>
          <a:p>
            <a:pPr defTabSz="942289"/>
            <a:r>
              <a:rPr lang="en-US" sz="1400" dirty="0"/>
              <a:t>If you have questions; Contact Information</a:t>
            </a:r>
          </a:p>
          <a:p>
            <a:endParaRPr lang="en-US" dirty="0"/>
          </a:p>
        </p:txBody>
      </p:sp>
      <p:sp>
        <p:nvSpPr>
          <p:cNvPr id="4" name="Header Placeholder 3"/>
          <p:cNvSpPr>
            <a:spLocks noGrp="1"/>
          </p:cNvSpPr>
          <p:nvPr>
            <p:ph type="hdr" sz="quarter" idx="10"/>
          </p:nvPr>
        </p:nvSpPr>
        <p:spPr>
          <a:xfrm>
            <a:off x="0" y="0"/>
            <a:ext cx="3077739" cy="469424"/>
          </a:xfrm>
          <a:prstGeom prst="rect">
            <a:avLst/>
          </a:prstGeom>
        </p:spPr>
        <p:txBody>
          <a:bodyPr lIns="94229" tIns="47114" rIns="94229" bIns="47114"/>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3/12/2017 8:09 AM</a:t>
            </a:fld>
            <a:endParaRPr lang="en-US" dirty="0"/>
          </a:p>
        </p:txBody>
      </p:sp>
      <p:sp>
        <p:nvSpPr>
          <p:cNvPr id="7" name="Slide Number Placeholder 6"/>
          <p:cNvSpPr>
            <a:spLocks noGrp="1"/>
          </p:cNvSpPr>
          <p:nvPr>
            <p:ph type="sldNum" sz="quarter" idx="13"/>
          </p:nvPr>
        </p:nvSpPr>
        <p:spPr>
          <a:xfrm>
            <a:off x="4023092" y="8917422"/>
            <a:ext cx="3077739" cy="469424"/>
          </a:xfrm>
          <a:prstGeom prst="rect">
            <a:avLst/>
          </a:prstGeom>
        </p:spPr>
        <p:txBody>
          <a:bodyPr lIns="94229" tIns="47114" rIns="94229" bIns="47114"/>
          <a:lstStyle/>
          <a:p>
            <a:fld id="{EC87E0CF-87F6-4B58-B8B8-DCAB2DAAF3CA}" type="slidenum">
              <a:rPr lang="en-US" smtClean="0"/>
              <a:pPr/>
              <a:t>30</a:t>
            </a:fld>
            <a:endParaRPr lang="en-US" dirty="0"/>
          </a:p>
        </p:txBody>
      </p:sp>
    </p:spTree>
    <p:extLst>
      <p:ext uri="{BB962C8B-B14F-4D97-AF65-F5344CB8AC3E}">
        <p14:creationId xmlns:p14="http://schemas.microsoft.com/office/powerpoint/2010/main" val="143589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3077739" cy="469424"/>
          </a:xfrm>
          <a:prstGeom prst="rect">
            <a:avLst/>
          </a:prstGeom>
        </p:spPr>
        <p:txBody>
          <a:bodyPr lIns="94229" tIns="47114" rIns="94229" bIns="47114"/>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3/12/2017 8:09 AM</a:t>
            </a:fld>
            <a:endParaRPr lang="en-US" dirty="0"/>
          </a:p>
        </p:txBody>
      </p:sp>
      <p:sp>
        <p:nvSpPr>
          <p:cNvPr id="7" name="Slide Number Placeholder 6"/>
          <p:cNvSpPr>
            <a:spLocks noGrp="1"/>
          </p:cNvSpPr>
          <p:nvPr>
            <p:ph type="sldNum" sz="quarter" idx="13"/>
          </p:nvPr>
        </p:nvSpPr>
        <p:spPr>
          <a:xfrm>
            <a:off x="4023092" y="8917422"/>
            <a:ext cx="3077739" cy="469424"/>
          </a:xfrm>
          <a:prstGeom prst="rect">
            <a:avLst/>
          </a:prstGeom>
        </p:spPr>
        <p:txBody>
          <a:bodyPr lIns="94229" tIns="47114" rIns="94229" bIns="47114"/>
          <a:lstStyle/>
          <a:p>
            <a:fld id="{EC87E0CF-87F6-4B58-B8B8-DCAB2DAAF3CA}" type="slidenum">
              <a:rPr lang="en-US" smtClean="0"/>
              <a:pPr/>
              <a:t>31</a:t>
            </a:fld>
            <a:endParaRPr lang="en-US" dirty="0"/>
          </a:p>
        </p:txBody>
      </p:sp>
    </p:spTree>
    <p:extLst>
      <p:ext uri="{BB962C8B-B14F-4D97-AF65-F5344CB8AC3E}">
        <p14:creationId xmlns:p14="http://schemas.microsoft.com/office/powerpoint/2010/main" val="18921795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E01FD-62BB-4B2C-AFCF-21ACFDA91745}" type="slidenum">
              <a:rPr lang="en-US" smtClean="0"/>
              <a:t>32</a:t>
            </a:fld>
            <a:endParaRPr lang="en-US"/>
          </a:p>
        </p:txBody>
      </p:sp>
    </p:spTree>
    <p:extLst>
      <p:ext uri="{BB962C8B-B14F-4D97-AF65-F5344CB8AC3E}">
        <p14:creationId xmlns:p14="http://schemas.microsoft.com/office/powerpoint/2010/main" val="36776415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all of the content planned in advance, then you can schedule those posts and fill in as needed.  You can also plan any Facebook ads or other promotions.</a:t>
            </a:r>
          </a:p>
          <a:p>
            <a:endParaRPr lang="en-US" dirty="0"/>
          </a:p>
          <a:p>
            <a:r>
              <a:rPr lang="en-US" dirty="0"/>
              <a:t>This is a good template to work from.  It plans out Facebook and Twitter content</a:t>
            </a:r>
            <a:r>
              <a:rPr lang="en-US" baseline="0" dirty="0"/>
              <a:t> for the weeks leading up to the November 2016 election for Municipal Clerks to use.  In addition to the posts, you could add in dates when you want to purchase ads on Facebook or in your local newspaper and send out press releases.  </a:t>
            </a:r>
          </a:p>
          <a:p>
            <a:endParaRPr lang="en-US" baseline="0" dirty="0"/>
          </a:p>
        </p:txBody>
      </p:sp>
      <p:sp>
        <p:nvSpPr>
          <p:cNvPr id="4" name="Slide Number Placeholder 3"/>
          <p:cNvSpPr>
            <a:spLocks noGrp="1"/>
          </p:cNvSpPr>
          <p:nvPr>
            <p:ph type="sldNum" sz="quarter" idx="10"/>
          </p:nvPr>
        </p:nvSpPr>
        <p:spPr/>
        <p:txBody>
          <a:bodyPr/>
          <a:lstStyle/>
          <a:p>
            <a:fld id="{7B8E01FD-62BB-4B2C-AFCF-21ACFDA91745}" type="slidenum">
              <a:rPr lang="en-US" smtClean="0"/>
              <a:t>33</a:t>
            </a:fld>
            <a:endParaRPr lang="en-US"/>
          </a:p>
        </p:txBody>
      </p:sp>
    </p:spTree>
    <p:extLst>
      <p:ext uri="{BB962C8B-B14F-4D97-AF65-F5344CB8AC3E}">
        <p14:creationId xmlns:p14="http://schemas.microsoft.com/office/powerpoint/2010/main" val="28044403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I’ve heard people say that in order for a message to stick with someone, they need to be told in three different ways.</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7B8E01FD-62BB-4B2C-AFCF-21ACFDA91745}" type="slidenum">
              <a:rPr lang="en-US" smtClean="0"/>
              <a:t>34</a:t>
            </a:fld>
            <a:endParaRPr lang="en-US"/>
          </a:p>
        </p:txBody>
      </p:sp>
    </p:spTree>
    <p:extLst>
      <p:ext uri="{BB962C8B-B14F-4D97-AF65-F5344CB8AC3E}">
        <p14:creationId xmlns:p14="http://schemas.microsoft.com/office/powerpoint/2010/main" val="15067603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a:t>
            </a:r>
            <a:r>
              <a:rPr lang="en-US" baseline="0" dirty="0"/>
              <a:t> “boost” your event, you will receive notification when it is approved.</a:t>
            </a:r>
          </a:p>
        </p:txBody>
      </p:sp>
      <p:sp>
        <p:nvSpPr>
          <p:cNvPr id="4" name="Slide Number Placeholder 3"/>
          <p:cNvSpPr>
            <a:spLocks noGrp="1"/>
          </p:cNvSpPr>
          <p:nvPr>
            <p:ph type="sldNum" sz="quarter" idx="10"/>
          </p:nvPr>
        </p:nvSpPr>
        <p:spPr/>
        <p:txBody>
          <a:bodyPr/>
          <a:lstStyle/>
          <a:p>
            <a:fld id="{7B8E01FD-62BB-4B2C-AFCF-21ACFDA91745}" type="slidenum">
              <a:rPr lang="en-US" smtClean="0"/>
              <a:t>36</a:t>
            </a:fld>
            <a:endParaRPr lang="en-US"/>
          </a:p>
        </p:txBody>
      </p:sp>
    </p:spTree>
    <p:extLst>
      <p:ext uri="{BB962C8B-B14F-4D97-AF65-F5344CB8AC3E}">
        <p14:creationId xmlns:p14="http://schemas.microsoft.com/office/powerpoint/2010/main" val="31746371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E01FD-62BB-4B2C-AFCF-21ACFDA91745}" type="slidenum">
              <a:rPr lang="en-US" smtClean="0"/>
              <a:t>37</a:t>
            </a:fld>
            <a:endParaRPr lang="en-US"/>
          </a:p>
        </p:txBody>
      </p:sp>
    </p:spTree>
    <p:extLst>
      <p:ext uri="{BB962C8B-B14F-4D97-AF65-F5344CB8AC3E}">
        <p14:creationId xmlns:p14="http://schemas.microsoft.com/office/powerpoint/2010/main" val="39952520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be afraid to expand and try to hit the larger markets – Madison, Milwaukee, etc.  You never</a:t>
            </a:r>
            <a:r>
              <a:rPr lang="en-US" baseline="0" dirty="0"/>
              <a:t> know what they are looking to cover, and your story might just be perfect to fill a spot.</a:t>
            </a:r>
            <a:endParaRPr lang="en-US" dirty="0"/>
          </a:p>
        </p:txBody>
      </p:sp>
      <p:sp>
        <p:nvSpPr>
          <p:cNvPr id="4" name="Slide Number Placeholder 3"/>
          <p:cNvSpPr>
            <a:spLocks noGrp="1"/>
          </p:cNvSpPr>
          <p:nvPr>
            <p:ph type="sldNum" sz="quarter" idx="10"/>
          </p:nvPr>
        </p:nvSpPr>
        <p:spPr/>
        <p:txBody>
          <a:bodyPr/>
          <a:lstStyle/>
          <a:p>
            <a:fld id="{7B8E01FD-62BB-4B2C-AFCF-21ACFDA91745}" type="slidenum">
              <a:rPr lang="en-US" smtClean="0"/>
              <a:t>38</a:t>
            </a:fld>
            <a:endParaRPr lang="en-US"/>
          </a:p>
        </p:txBody>
      </p:sp>
    </p:spTree>
    <p:extLst>
      <p:ext uri="{BB962C8B-B14F-4D97-AF65-F5344CB8AC3E}">
        <p14:creationId xmlns:p14="http://schemas.microsoft.com/office/powerpoint/2010/main" val="39071920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Milton,</a:t>
            </a:r>
            <a:r>
              <a:rPr lang="en-US" baseline="0" dirty="0"/>
              <a:t> I know that the deadline for me to submit a press release for the Milton Courier is on Monday at noon.  It’s a weekly newspaper that comes out on Thursdays.  It’s important to meet that deadline to keep promotions on track.</a:t>
            </a:r>
            <a:endParaRPr lang="en-US" dirty="0"/>
          </a:p>
        </p:txBody>
      </p:sp>
      <p:sp>
        <p:nvSpPr>
          <p:cNvPr id="4" name="Slide Number Placeholder 3"/>
          <p:cNvSpPr>
            <a:spLocks noGrp="1"/>
          </p:cNvSpPr>
          <p:nvPr>
            <p:ph type="sldNum" sz="quarter" idx="10"/>
          </p:nvPr>
        </p:nvSpPr>
        <p:spPr/>
        <p:txBody>
          <a:bodyPr/>
          <a:lstStyle/>
          <a:p>
            <a:fld id="{7B8E01FD-62BB-4B2C-AFCF-21ACFDA91745}" type="slidenum">
              <a:rPr lang="en-US" smtClean="0"/>
              <a:t>39</a:t>
            </a:fld>
            <a:endParaRPr lang="en-US"/>
          </a:p>
        </p:txBody>
      </p:sp>
    </p:spTree>
    <p:extLst>
      <p:ext uri="{BB962C8B-B14F-4D97-AF65-F5344CB8AC3E}">
        <p14:creationId xmlns:p14="http://schemas.microsoft.com/office/powerpoint/2010/main" val="38906380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a:t>
            </a:r>
            <a:r>
              <a:rPr lang="en-US" baseline="0" dirty="0"/>
              <a:t> sure you are saying what you want to say. </a:t>
            </a:r>
            <a:endParaRPr lang="en-US" dirty="0"/>
          </a:p>
        </p:txBody>
      </p:sp>
      <p:sp>
        <p:nvSpPr>
          <p:cNvPr id="4" name="Slide Number Placeholder 3"/>
          <p:cNvSpPr>
            <a:spLocks noGrp="1"/>
          </p:cNvSpPr>
          <p:nvPr>
            <p:ph type="sldNum" sz="quarter" idx="10"/>
          </p:nvPr>
        </p:nvSpPr>
        <p:spPr/>
        <p:txBody>
          <a:bodyPr/>
          <a:lstStyle/>
          <a:p>
            <a:fld id="{7B8E01FD-62BB-4B2C-AFCF-21ACFDA91745}" type="slidenum">
              <a:rPr lang="en-US" smtClean="0"/>
              <a:t>41</a:t>
            </a:fld>
            <a:endParaRPr lang="en-US"/>
          </a:p>
        </p:txBody>
      </p:sp>
    </p:spTree>
    <p:extLst>
      <p:ext uri="{BB962C8B-B14F-4D97-AF65-F5344CB8AC3E}">
        <p14:creationId xmlns:p14="http://schemas.microsoft.com/office/powerpoint/2010/main" val="3254335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a:prstGeom prst="rect">
            <a:avLst/>
          </a:prstGeom>
        </p:spPr>
      </p:sp>
      <p:sp>
        <p:nvSpPr>
          <p:cNvPr id="3" name="Notes Placeholder 2"/>
          <p:cNvSpPr>
            <a:spLocks noGrp="1"/>
          </p:cNvSpPr>
          <p:nvPr>
            <p:ph type="body" idx="1"/>
          </p:nvPr>
        </p:nvSpPr>
        <p:spPr/>
        <p:txBody>
          <a:bodyPr>
            <a:normAutofit/>
          </a:bodyPr>
          <a:lstStyle/>
          <a:p>
            <a:r>
              <a:rPr lang="en-US" sz="1400" dirty="0"/>
              <a:t>All of our clubs have a variety of service projects which, in many cases, we have been doing for years.</a:t>
            </a:r>
          </a:p>
          <a:p>
            <a:endParaRPr lang="en-US" sz="1400" dirty="0"/>
          </a:p>
          <a:p>
            <a:r>
              <a:rPr lang="en-US" sz="1400" dirty="0"/>
              <a:t>While they were meaningful and worthwhile projects when they were started, </a:t>
            </a:r>
          </a:p>
          <a:p>
            <a:r>
              <a:rPr lang="en-US" sz="1400" dirty="0"/>
              <a:t>some of them may not have the impact they once did.</a:t>
            </a:r>
          </a:p>
          <a:p>
            <a:endParaRPr lang="en-US" sz="1400" dirty="0"/>
          </a:p>
          <a:p>
            <a:pPr defTabSz="942289"/>
            <a:r>
              <a:rPr lang="en-US" sz="1400" dirty="0"/>
              <a:t>In order to keep in tune with their community and keep their members engaged and challenged&gt;&gt;&gt;&gt;&gt;&gt;&gt;Next Slide</a:t>
            </a:r>
          </a:p>
          <a:p>
            <a:endParaRPr lang="en-US" dirty="0"/>
          </a:p>
        </p:txBody>
      </p:sp>
      <p:sp>
        <p:nvSpPr>
          <p:cNvPr id="4" name="Header Placeholder 3"/>
          <p:cNvSpPr>
            <a:spLocks noGrp="1"/>
          </p:cNvSpPr>
          <p:nvPr>
            <p:ph type="hdr" sz="quarter" idx="10"/>
          </p:nvPr>
        </p:nvSpPr>
        <p:spPr>
          <a:xfrm>
            <a:off x="0" y="0"/>
            <a:ext cx="3077739" cy="469424"/>
          </a:xfrm>
          <a:prstGeom prst="rect">
            <a:avLst/>
          </a:prstGeom>
        </p:spPr>
        <p:txBody>
          <a:bodyPr lIns="94229" tIns="47114" rIns="94229" bIns="47114"/>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3/12/2017 8:09 AM</a:t>
            </a:fld>
            <a:endParaRPr lang="en-US" dirty="0"/>
          </a:p>
        </p:txBody>
      </p:sp>
      <p:sp>
        <p:nvSpPr>
          <p:cNvPr id="7" name="Slide Number Placeholder 6"/>
          <p:cNvSpPr>
            <a:spLocks noGrp="1"/>
          </p:cNvSpPr>
          <p:nvPr>
            <p:ph type="sldNum" sz="quarter" idx="13"/>
          </p:nvPr>
        </p:nvSpPr>
        <p:spPr>
          <a:xfrm>
            <a:off x="4023092" y="8917422"/>
            <a:ext cx="3077739" cy="469424"/>
          </a:xfrm>
          <a:prstGeom prst="rect">
            <a:avLst/>
          </a:prstGeom>
        </p:spPr>
        <p:txBody>
          <a:bodyPr lIns="94229" tIns="47114" rIns="94229" bIns="47114"/>
          <a:lstStyle/>
          <a:p>
            <a:fld id="{EC87E0CF-87F6-4B58-B8B8-DCAB2DAAF3CA}" type="slidenum">
              <a:rPr lang="en-US" smtClean="0"/>
              <a:pPr/>
              <a:t>4</a:t>
            </a:fld>
            <a:endParaRPr lang="en-US" dirty="0"/>
          </a:p>
        </p:txBody>
      </p:sp>
    </p:spTree>
    <p:extLst>
      <p:ext uri="{BB962C8B-B14F-4D97-AF65-F5344CB8AC3E}">
        <p14:creationId xmlns:p14="http://schemas.microsoft.com/office/powerpoint/2010/main" val="39811720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E01FD-62BB-4B2C-AFCF-21ACFDA91745}" type="slidenum">
              <a:rPr lang="en-US" smtClean="0"/>
              <a:t>42</a:t>
            </a:fld>
            <a:endParaRPr lang="en-US"/>
          </a:p>
        </p:txBody>
      </p:sp>
    </p:spTree>
    <p:extLst>
      <p:ext uri="{BB962C8B-B14F-4D97-AF65-F5344CB8AC3E}">
        <p14:creationId xmlns:p14="http://schemas.microsoft.com/office/powerpoint/2010/main" val="37102663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E01FD-62BB-4B2C-AFCF-21ACFDA91745}" type="slidenum">
              <a:rPr lang="en-US" smtClean="0"/>
              <a:t>43</a:t>
            </a:fld>
            <a:endParaRPr lang="en-US"/>
          </a:p>
        </p:txBody>
      </p:sp>
    </p:spTree>
    <p:extLst>
      <p:ext uri="{BB962C8B-B14F-4D97-AF65-F5344CB8AC3E}">
        <p14:creationId xmlns:p14="http://schemas.microsoft.com/office/powerpoint/2010/main" val="29933380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want to</a:t>
            </a:r>
            <a:r>
              <a:rPr lang="en-US" baseline="0" dirty="0"/>
              <a:t> upload a link to </a:t>
            </a:r>
            <a:r>
              <a:rPr lang="en-US" baseline="0" dirty="0" err="1"/>
              <a:t>facebook</a:t>
            </a:r>
            <a:r>
              <a:rPr lang="en-US" baseline="0" dirty="0"/>
              <a:t>, copy and paste the web address into the status bar.  More than likely it will auto populate with a photo.  If you don’t like the photo, you can upload a new one by clicking the plus sign.  After the new photo uploaded, you need to unselect the original photo otherwise both will upload.  </a:t>
            </a:r>
          </a:p>
          <a:p>
            <a:endParaRPr lang="en-US" baseline="0" dirty="0"/>
          </a:p>
          <a:p>
            <a:r>
              <a:rPr lang="en-US" baseline="0" dirty="0"/>
              <a:t>Make sure that with all of the links you post, the photo corresponds correctly with the content.  Sometimes the automatic photo is a random photo from the webpage.</a:t>
            </a:r>
            <a:endParaRPr lang="en-US" dirty="0"/>
          </a:p>
        </p:txBody>
      </p:sp>
      <p:sp>
        <p:nvSpPr>
          <p:cNvPr id="4" name="Slide Number Placeholder 3"/>
          <p:cNvSpPr>
            <a:spLocks noGrp="1"/>
          </p:cNvSpPr>
          <p:nvPr>
            <p:ph type="sldNum" sz="quarter" idx="10"/>
          </p:nvPr>
        </p:nvSpPr>
        <p:spPr/>
        <p:txBody>
          <a:bodyPr/>
          <a:lstStyle/>
          <a:p>
            <a:fld id="{7B8E01FD-62BB-4B2C-AFCF-21ACFDA91745}" type="slidenum">
              <a:rPr lang="en-US" smtClean="0"/>
              <a:t>44</a:t>
            </a:fld>
            <a:endParaRPr lang="en-US"/>
          </a:p>
        </p:txBody>
      </p:sp>
    </p:spTree>
    <p:extLst>
      <p:ext uri="{BB962C8B-B14F-4D97-AF65-F5344CB8AC3E}">
        <p14:creationId xmlns:p14="http://schemas.microsoft.com/office/powerpoint/2010/main" val="31984810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E01FD-62BB-4B2C-AFCF-21ACFDA91745}" type="slidenum">
              <a:rPr lang="en-US" smtClean="0"/>
              <a:t>45</a:t>
            </a:fld>
            <a:endParaRPr lang="en-US"/>
          </a:p>
        </p:txBody>
      </p:sp>
    </p:spTree>
    <p:extLst>
      <p:ext uri="{BB962C8B-B14F-4D97-AF65-F5344CB8AC3E}">
        <p14:creationId xmlns:p14="http://schemas.microsoft.com/office/powerpoint/2010/main" val="2938099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a:prstGeom prst="rect">
            <a:avLst/>
          </a:prstGeom>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a:xfrm>
            <a:off x="4023092" y="8917422"/>
            <a:ext cx="3077739" cy="469424"/>
          </a:xfrm>
          <a:prstGeom prst="rect">
            <a:avLst/>
          </a:prstGeom>
        </p:spPr>
        <p:txBody>
          <a:bodyPr lIns="94229" tIns="47114" rIns="94229" bIns="47114"/>
          <a:lstStyle/>
          <a:p>
            <a:fld id="{7B8E01FD-62BB-4B2C-AFCF-21ACFDA91745}" type="slidenum">
              <a:rPr lang="en-US" smtClean="0"/>
              <a:t>5</a:t>
            </a:fld>
            <a:endParaRPr lang="en-US" dirty="0"/>
          </a:p>
        </p:txBody>
      </p:sp>
    </p:spTree>
    <p:extLst>
      <p:ext uri="{BB962C8B-B14F-4D97-AF65-F5344CB8AC3E}">
        <p14:creationId xmlns:p14="http://schemas.microsoft.com/office/powerpoint/2010/main" val="3695929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023092" y="8917422"/>
            <a:ext cx="3077739" cy="469424"/>
          </a:xfrm>
          <a:prstGeom prst="rect">
            <a:avLst/>
          </a:prstGeom>
        </p:spPr>
        <p:txBody>
          <a:bodyPr lIns="94229" tIns="47114" rIns="94229" bIns="47114"/>
          <a:lstStyle/>
          <a:p>
            <a:fld id="{7B8E01FD-62BB-4B2C-AFCF-21ACFDA91745}" type="slidenum">
              <a:rPr lang="en-US" smtClean="0"/>
              <a:t>6</a:t>
            </a:fld>
            <a:endParaRPr lang="en-US" dirty="0"/>
          </a:p>
        </p:txBody>
      </p:sp>
    </p:spTree>
    <p:extLst>
      <p:ext uri="{BB962C8B-B14F-4D97-AF65-F5344CB8AC3E}">
        <p14:creationId xmlns:p14="http://schemas.microsoft.com/office/powerpoint/2010/main" val="1004874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3077739" cy="469424"/>
          </a:xfrm>
          <a:prstGeom prst="rect">
            <a:avLst/>
          </a:prstGeom>
        </p:spPr>
        <p:txBody>
          <a:bodyPr lIns="94229" tIns="47114" rIns="94229" bIns="47114"/>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3/12/2017 8:09 AM</a:t>
            </a:fld>
            <a:endParaRPr lang="en-US" dirty="0"/>
          </a:p>
        </p:txBody>
      </p:sp>
      <p:sp>
        <p:nvSpPr>
          <p:cNvPr id="7" name="Slide Number Placeholder 6"/>
          <p:cNvSpPr>
            <a:spLocks noGrp="1"/>
          </p:cNvSpPr>
          <p:nvPr>
            <p:ph type="sldNum" sz="quarter" idx="13"/>
          </p:nvPr>
        </p:nvSpPr>
        <p:spPr>
          <a:xfrm>
            <a:off x="4023092" y="8917422"/>
            <a:ext cx="3077739" cy="469424"/>
          </a:xfrm>
          <a:prstGeom prst="rect">
            <a:avLst/>
          </a:prstGeom>
        </p:spPr>
        <p:txBody>
          <a:bodyPr lIns="94229" tIns="47114" rIns="94229" bIns="47114"/>
          <a:lstStyle/>
          <a:p>
            <a:fld id="{EC87E0CF-87F6-4B58-B8B8-DCAB2DAAF3CA}" type="slidenum">
              <a:rPr lang="en-US" smtClean="0"/>
              <a:pPr/>
              <a:t>7</a:t>
            </a:fld>
            <a:endParaRPr lang="en-US" dirty="0"/>
          </a:p>
        </p:txBody>
      </p:sp>
    </p:spTree>
    <p:extLst>
      <p:ext uri="{BB962C8B-B14F-4D97-AF65-F5344CB8AC3E}">
        <p14:creationId xmlns:p14="http://schemas.microsoft.com/office/powerpoint/2010/main" val="83637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a:prstGeom prst="rect">
            <a:avLst/>
          </a:prstGeom>
        </p:spPr>
      </p:sp>
      <p:sp>
        <p:nvSpPr>
          <p:cNvPr id="3" name="Notes Placeholder 2"/>
          <p:cNvSpPr>
            <a:spLocks noGrp="1"/>
          </p:cNvSpPr>
          <p:nvPr>
            <p:ph type="body" idx="1"/>
          </p:nvPr>
        </p:nvSpPr>
        <p:spPr/>
        <p:txBody>
          <a:bodyPr>
            <a:normAutofit/>
          </a:bodyPr>
          <a:lstStyle/>
          <a:p>
            <a:r>
              <a:rPr lang="en-US" sz="1400" dirty="0"/>
              <a:t>One way is through a ‘Community Needs Assessment”</a:t>
            </a:r>
          </a:p>
          <a:p>
            <a:r>
              <a:rPr lang="en-US" sz="1400" dirty="0"/>
              <a:t>Each year clubs should look at the programs and services they provide….....</a:t>
            </a:r>
          </a:p>
          <a:p>
            <a:endParaRPr lang="en-US" sz="1400" dirty="0"/>
          </a:p>
          <a:p>
            <a:r>
              <a:rPr lang="en-US" sz="1400" dirty="0"/>
              <a:t>Where are the needs?   Educational – Recreational—Social—Environmental—Others?</a:t>
            </a:r>
          </a:p>
          <a:p>
            <a:pPr defTabSz="942289"/>
            <a:r>
              <a:rPr lang="en-US" sz="1400" dirty="0"/>
              <a:t>Our communities are continually changing, </a:t>
            </a:r>
          </a:p>
          <a:p>
            <a:endParaRPr lang="en-US" sz="1400" dirty="0"/>
          </a:p>
          <a:p>
            <a:r>
              <a:rPr lang="en-US" sz="1400" dirty="0"/>
              <a:t>We need to keep up with the community needs and where opportunities lie…..</a:t>
            </a:r>
          </a:p>
          <a:p>
            <a:endParaRPr lang="en-US" sz="1400" dirty="0"/>
          </a:p>
          <a:p>
            <a:r>
              <a:rPr lang="en-US" sz="1400" dirty="0"/>
              <a:t>Next Slide</a:t>
            </a:r>
          </a:p>
        </p:txBody>
      </p:sp>
      <p:sp>
        <p:nvSpPr>
          <p:cNvPr id="4" name="Header Placeholder 3"/>
          <p:cNvSpPr>
            <a:spLocks noGrp="1"/>
          </p:cNvSpPr>
          <p:nvPr>
            <p:ph type="hdr" sz="quarter" idx="10"/>
          </p:nvPr>
        </p:nvSpPr>
        <p:spPr>
          <a:xfrm>
            <a:off x="0" y="0"/>
            <a:ext cx="3077739" cy="469424"/>
          </a:xfrm>
          <a:prstGeom prst="rect">
            <a:avLst/>
          </a:prstGeom>
        </p:spPr>
        <p:txBody>
          <a:bodyPr lIns="94229" tIns="47114" rIns="94229" bIns="47114"/>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3/12/2017 8:09 AM</a:t>
            </a:fld>
            <a:endParaRPr lang="en-US" dirty="0"/>
          </a:p>
        </p:txBody>
      </p:sp>
      <p:sp>
        <p:nvSpPr>
          <p:cNvPr id="7" name="Slide Number Placeholder 6"/>
          <p:cNvSpPr>
            <a:spLocks noGrp="1"/>
          </p:cNvSpPr>
          <p:nvPr>
            <p:ph type="sldNum" sz="quarter" idx="13"/>
          </p:nvPr>
        </p:nvSpPr>
        <p:spPr>
          <a:xfrm>
            <a:off x="4023092" y="8917422"/>
            <a:ext cx="3077739" cy="469424"/>
          </a:xfrm>
          <a:prstGeom prst="rect">
            <a:avLst/>
          </a:prstGeom>
        </p:spPr>
        <p:txBody>
          <a:bodyPr lIns="94229" tIns="47114" rIns="94229" bIns="47114"/>
          <a:lstStyle/>
          <a:p>
            <a:fld id="{EC87E0CF-87F6-4B58-B8B8-DCAB2DAAF3CA}" type="slidenum">
              <a:rPr lang="en-US" smtClean="0"/>
              <a:pPr/>
              <a:t>8</a:t>
            </a:fld>
            <a:endParaRPr lang="en-US" dirty="0"/>
          </a:p>
        </p:txBody>
      </p:sp>
    </p:spTree>
    <p:extLst>
      <p:ext uri="{BB962C8B-B14F-4D97-AF65-F5344CB8AC3E}">
        <p14:creationId xmlns:p14="http://schemas.microsoft.com/office/powerpoint/2010/main" val="4199737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a:prstGeom prst="rect">
            <a:avLst/>
          </a:prstGeom>
        </p:spPr>
      </p:sp>
      <p:sp>
        <p:nvSpPr>
          <p:cNvPr id="3" name="Notes Placeholder 2"/>
          <p:cNvSpPr>
            <a:spLocks noGrp="1"/>
          </p:cNvSpPr>
          <p:nvPr>
            <p:ph type="body" idx="1"/>
          </p:nvPr>
        </p:nvSpPr>
        <p:spPr/>
        <p:txBody>
          <a:bodyPr>
            <a:normAutofit/>
          </a:bodyPr>
          <a:lstStyle/>
          <a:p>
            <a:pPr defTabSz="942289">
              <a:defRPr/>
            </a:pPr>
            <a:r>
              <a:rPr lang="en-US" dirty="0"/>
              <a:t>By </a:t>
            </a:r>
            <a:r>
              <a:rPr lang="en-US" sz="1400" dirty="0"/>
              <a:t>doing a Community Needs Assessment we should be able to understand&gt;&gt;&gt;&gt;&gt;&gt;&gt;&gt;slide questions</a:t>
            </a:r>
          </a:p>
          <a:p>
            <a:endParaRPr lang="en-US" sz="1400" dirty="0"/>
          </a:p>
          <a:p>
            <a:r>
              <a:rPr lang="en-US" sz="1400" dirty="0"/>
              <a:t>Where do you start&gt;&gt;&gt;&gt;&gt;&gt;&gt;&gt;&gt;&gt;&gt;Start with the resources in your community.</a:t>
            </a:r>
          </a:p>
          <a:p>
            <a:r>
              <a:rPr lang="en-US" sz="1400" dirty="0"/>
              <a:t> </a:t>
            </a:r>
            <a:endParaRPr lang="en-US" dirty="0"/>
          </a:p>
        </p:txBody>
      </p:sp>
      <p:sp>
        <p:nvSpPr>
          <p:cNvPr id="4" name="Header Placeholder 3"/>
          <p:cNvSpPr>
            <a:spLocks noGrp="1"/>
          </p:cNvSpPr>
          <p:nvPr>
            <p:ph type="hdr" sz="quarter" idx="10"/>
          </p:nvPr>
        </p:nvSpPr>
        <p:spPr>
          <a:xfrm>
            <a:off x="0" y="0"/>
            <a:ext cx="3077739" cy="469424"/>
          </a:xfrm>
          <a:prstGeom prst="rect">
            <a:avLst/>
          </a:prstGeom>
        </p:spPr>
        <p:txBody>
          <a:bodyPr lIns="94229" tIns="47114" rIns="94229" bIns="47114"/>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3/12/2017 8:09 AM</a:t>
            </a:fld>
            <a:endParaRPr lang="en-US" dirty="0"/>
          </a:p>
        </p:txBody>
      </p:sp>
      <p:sp>
        <p:nvSpPr>
          <p:cNvPr id="7" name="Slide Number Placeholder 6"/>
          <p:cNvSpPr>
            <a:spLocks noGrp="1"/>
          </p:cNvSpPr>
          <p:nvPr>
            <p:ph type="sldNum" sz="quarter" idx="13"/>
          </p:nvPr>
        </p:nvSpPr>
        <p:spPr>
          <a:xfrm>
            <a:off x="4023092" y="8917422"/>
            <a:ext cx="3077739" cy="469424"/>
          </a:xfrm>
          <a:prstGeom prst="rect">
            <a:avLst/>
          </a:prstGeom>
        </p:spPr>
        <p:txBody>
          <a:bodyPr lIns="94229" tIns="47114" rIns="94229" bIns="47114"/>
          <a:lstStyle/>
          <a:p>
            <a:fld id="{EC87E0CF-87F6-4B58-B8B8-DCAB2DAAF3CA}" type="slidenum">
              <a:rPr lang="en-US" smtClean="0"/>
              <a:pPr/>
              <a:t>9</a:t>
            </a:fld>
            <a:endParaRPr lang="en-US" dirty="0"/>
          </a:p>
        </p:txBody>
      </p:sp>
    </p:spTree>
    <p:extLst>
      <p:ext uri="{BB962C8B-B14F-4D97-AF65-F5344CB8AC3E}">
        <p14:creationId xmlns:p14="http://schemas.microsoft.com/office/powerpoint/2010/main" val="2405978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extLst>
              <a:ext uri="{28A0092B-C50C-407E-A947-70E740481C1C}">
                <a14:useLocalDpi xmlns:a14="http://schemas.microsoft.com/office/drawing/2010/main" val="0"/>
              </a:ext>
            </a:extLst>
          </a:blip>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75"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9.gif"/></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2.png"/><Relationship Id="rId7"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png"/><Relationship Id="rId7"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41.jpeg"/><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48.jpeg"/><Relationship Id="rId5" Type="http://schemas.openxmlformats.org/officeDocument/2006/relationships/image" Target="../media/image40.jpeg"/><Relationship Id="rId4" Type="http://schemas.openxmlformats.org/officeDocument/2006/relationships/image" Target="../media/image47.jpeg"/></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42.jpeg"/><Relationship Id="rId4" Type="http://schemas.openxmlformats.org/officeDocument/2006/relationships/image" Target="../media/image4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elections.wi.gov/node/4167"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58.jpg"/></Relationships>
</file>

<file path=ppt/slides/_rels/slide38.xml.rels><?xml version="1.0" encoding="UTF-8" standalone="yes"?>
<Relationships xmlns="http://schemas.openxmlformats.org/package/2006/relationships"><Relationship Id="rId3" Type="http://schemas.openxmlformats.org/officeDocument/2006/relationships/hyperlink" Target="http://elgl.org/2016/10/24/how-to-write-an-irresistible-press-release-and-get-it-noticed/"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themeOverride" Target="../theme/themeOverride1.xml"/><Relationship Id="rId5" Type="http://schemas.openxmlformats.org/officeDocument/2006/relationships/image" Target="../media/image60.jpeg"/><Relationship Id="rId4" Type="http://schemas.openxmlformats.org/officeDocument/2006/relationships/image" Target="../media/image1.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8001000" cy="914400"/>
          </a:xfrm>
          <a:effectLst/>
        </p:spPr>
        <p:txBody>
          <a:bodyPr/>
          <a:lstStyle/>
          <a:p>
            <a:r>
              <a:rPr lang="en-US" sz="6600" dirty="0"/>
              <a:t>Lions in the Community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667000"/>
            <a:ext cx="2285714" cy="1968254"/>
          </a:xfrm>
          <a:prstGeom prst="rect">
            <a:avLst/>
          </a:prstGeom>
          <a:effectLst>
            <a:outerShdw blurRad="50800" dist="38100" dir="2700000" algn="tl" rotWithShape="0">
              <a:schemeClr val="tx1">
                <a:lumMod val="95000"/>
                <a:alpha val="40000"/>
              </a:schemeClr>
            </a:outerShdw>
            <a:reflection stA="65000" endPos="92000" dist="50800" dir="5400000" sy="-100000" algn="bl" rotWithShape="0"/>
          </a:effectLst>
        </p:spPr>
      </p:pic>
      <p:sp>
        <p:nvSpPr>
          <p:cNvPr id="5" name="TextBox 4"/>
          <p:cNvSpPr txBox="1"/>
          <p:nvPr/>
        </p:nvSpPr>
        <p:spPr>
          <a:xfrm>
            <a:off x="787400" y="1600200"/>
            <a:ext cx="8051800" cy="707886"/>
          </a:xfrm>
          <a:prstGeom prst="rect">
            <a:avLst/>
          </a:prstGeom>
          <a:noFill/>
        </p:spPr>
        <p:txBody>
          <a:bodyPr wrap="square" rtlCol="0">
            <a:spAutoFit/>
          </a:bodyPr>
          <a:lstStyle/>
          <a:p>
            <a:r>
              <a:rPr lang="en-US" sz="4000" dirty="0">
                <a:solidFill>
                  <a:srgbClr val="FFD03B"/>
                </a:solidFill>
                <a:effectLst>
                  <a:reflection blurRad="6350" stA="55000" endA="300" endPos="45500" dir="5400000" sy="-100000" algn="bl" rotWithShape="0"/>
                </a:effectLst>
              </a:rPr>
              <a:t>District 27D1 Club Success Team</a:t>
            </a:r>
            <a:endParaRPr lang="en-US" dirty="0">
              <a:solidFill>
                <a:srgbClr val="FFD03B"/>
              </a:solidFill>
              <a:effectLst>
                <a:reflection blurRad="6350" stA="55000" endA="300" endPos="45500" dir="5400000" sy="-100000" algn="bl" rotWithShape="0"/>
              </a:effectLst>
            </a:endParaRPr>
          </a:p>
        </p:txBody>
      </p:sp>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71600" y="3048000"/>
            <a:ext cx="2743200" cy="2596896"/>
          </a:xfrm>
          <a:prstGeom prst="rect">
            <a:avLst/>
          </a:prstGeom>
        </p:spPr>
      </p:pic>
    </p:spTree>
    <p:extLst>
      <p:ext uri="{BB962C8B-B14F-4D97-AF65-F5344CB8AC3E}">
        <p14:creationId xmlns:p14="http://schemas.microsoft.com/office/powerpoint/2010/main" val="311250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89205"/>
            <a:ext cx="8382000" cy="1025997"/>
          </a:xfrm>
        </p:spPr>
        <p:txBody>
          <a:bodyPr>
            <a:normAutofit fontScale="90000"/>
          </a:bodyPr>
          <a:lstStyle/>
          <a:p>
            <a:r>
              <a:rPr lang="en-US" sz="6000" dirty="0"/>
              <a:t>Finding Viable Service Projects</a:t>
            </a:r>
            <a:br>
              <a:rPr lang="en-US" dirty="0"/>
            </a:br>
            <a:endParaRPr lang="en-US" dirty="0">
              <a:solidFill>
                <a:schemeClr val="tx2"/>
              </a:solidFill>
            </a:endParaRPr>
          </a:p>
        </p:txBody>
      </p:sp>
      <p:sp>
        <p:nvSpPr>
          <p:cNvPr id="8" name="Text Placeholder 2"/>
          <p:cNvSpPr txBox="1">
            <a:spLocks/>
          </p:cNvSpPr>
          <p:nvPr/>
        </p:nvSpPr>
        <p:spPr>
          <a:xfrm>
            <a:off x="0" y="1981200"/>
            <a:ext cx="9144000" cy="3864798"/>
          </a:xfrm>
          <a:prstGeom prst="rect">
            <a:avLst/>
          </a:prstGeom>
        </p:spPr>
        <p:txBody>
          <a:bodyPr vert="horz" wrap="square" lIns="182880" tIns="0" rIns="182880" bIns="0" numCol="2" spcCol="91440" rtlCol="0">
            <a:no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a:t>City, Village or Town Board/Administrators</a:t>
            </a:r>
          </a:p>
          <a:p>
            <a:r>
              <a:rPr lang="en-US" sz="2200" dirty="0"/>
              <a:t>Public Works Department</a:t>
            </a:r>
          </a:p>
          <a:p>
            <a:r>
              <a:rPr lang="en-US" sz="2200" dirty="0"/>
              <a:t>Parks Committee</a:t>
            </a:r>
          </a:p>
          <a:p>
            <a:r>
              <a:rPr lang="en-US" sz="2200" dirty="0"/>
              <a:t>Fire-Police-EMS Departments</a:t>
            </a:r>
          </a:p>
          <a:p>
            <a:r>
              <a:rPr lang="en-US" sz="2200" dirty="0"/>
              <a:t>Chamber of Commerce</a:t>
            </a:r>
          </a:p>
          <a:p>
            <a:r>
              <a:rPr lang="en-US" sz="2200" dirty="0"/>
              <a:t>Business Owners Association</a:t>
            </a:r>
          </a:p>
          <a:p>
            <a:r>
              <a:rPr lang="en-US" sz="2200" dirty="0"/>
              <a:t>Public Library</a:t>
            </a:r>
          </a:p>
          <a:p>
            <a:r>
              <a:rPr lang="en-US" sz="2200" dirty="0"/>
              <a:t>Senior Services/Senior Outreach</a:t>
            </a:r>
          </a:p>
          <a:p>
            <a:endParaRPr lang="en-US" sz="2200" dirty="0"/>
          </a:p>
          <a:p>
            <a:endParaRPr lang="en-US" sz="2200" dirty="0"/>
          </a:p>
          <a:p>
            <a:endParaRPr lang="en-US" sz="2200" dirty="0"/>
          </a:p>
          <a:p>
            <a:endParaRPr lang="en-US" sz="2200" dirty="0"/>
          </a:p>
          <a:p>
            <a:endParaRPr lang="en-US" sz="2200" dirty="0"/>
          </a:p>
          <a:p>
            <a:pPr marL="0" indent="0">
              <a:buNone/>
            </a:pPr>
            <a:endParaRPr lang="en-US" sz="2200" dirty="0"/>
          </a:p>
          <a:p>
            <a:r>
              <a:rPr lang="en-US" sz="2200" dirty="0"/>
              <a:t>Schools/Teachers/ Counselors</a:t>
            </a:r>
          </a:p>
          <a:p>
            <a:r>
              <a:rPr lang="en-US" sz="2200" dirty="0"/>
              <a:t>Food Pantry</a:t>
            </a:r>
          </a:p>
          <a:p>
            <a:r>
              <a:rPr lang="en-US" sz="2200" dirty="0"/>
              <a:t>Historical Society</a:t>
            </a:r>
          </a:p>
          <a:p>
            <a:r>
              <a:rPr lang="en-US" sz="2200" dirty="0"/>
              <a:t>Youth Center</a:t>
            </a:r>
          </a:p>
          <a:p>
            <a:r>
              <a:rPr lang="en-US" sz="2200" dirty="0"/>
              <a:t>Churches</a:t>
            </a:r>
          </a:p>
          <a:p>
            <a:r>
              <a:rPr lang="en-US" sz="2200" dirty="0"/>
              <a:t>Neighborhood Associations</a:t>
            </a:r>
          </a:p>
          <a:p>
            <a:r>
              <a:rPr lang="en-US" sz="2200" dirty="0"/>
              <a:t>Other Community Organizations</a:t>
            </a:r>
          </a:p>
          <a:p>
            <a:r>
              <a:rPr lang="en-US" sz="2200" dirty="0"/>
              <a:t>Word of Mouth</a:t>
            </a:r>
          </a:p>
          <a:p>
            <a:r>
              <a:rPr lang="en-US" sz="2200" dirty="0"/>
              <a:t>Brainstorming with Club Members</a:t>
            </a:r>
          </a:p>
          <a:p>
            <a:pPr marL="0" indent="0">
              <a:buNone/>
            </a:pPr>
            <a:endParaRPr lang="en-US" sz="1800" dirty="0"/>
          </a:p>
          <a:p>
            <a:pPr marL="0" indent="0">
              <a:buNone/>
            </a:pPr>
            <a:endParaRPr lang="en-US" dirty="0"/>
          </a:p>
          <a:p>
            <a:pPr marL="0" indent="0">
              <a:buFontTx/>
              <a:buNone/>
            </a:pPr>
            <a:endParaRPr lang="en-US" sz="2800" dirty="0"/>
          </a:p>
          <a:p>
            <a:pPr marL="0" indent="0">
              <a:buFontTx/>
              <a:buNone/>
            </a:pPr>
            <a:endParaRPr lang="en-US" sz="2800" dirty="0"/>
          </a:p>
        </p:txBody>
      </p:sp>
      <p:sp>
        <p:nvSpPr>
          <p:cNvPr id="5" name="TextBox 4"/>
          <p:cNvSpPr txBox="1"/>
          <p:nvPr/>
        </p:nvSpPr>
        <p:spPr>
          <a:xfrm>
            <a:off x="330200" y="1295400"/>
            <a:ext cx="6375400" cy="646331"/>
          </a:xfrm>
          <a:prstGeom prst="rect">
            <a:avLst/>
          </a:prstGeom>
          <a:noFill/>
        </p:spPr>
        <p:txBody>
          <a:bodyPr wrap="square" rtlCol="0">
            <a:spAutoFit/>
          </a:bodyPr>
          <a:lstStyle/>
          <a:p>
            <a:r>
              <a:rPr lang="en-US" sz="3600" dirty="0">
                <a:solidFill>
                  <a:srgbClr val="FFD03B"/>
                </a:solidFill>
                <a:effectLst>
                  <a:reflection blurRad="6350" stA="55000" endA="300" endPos="45500" dir="5400000" sy="-100000" algn="bl" rotWithShape="0"/>
                </a:effectLst>
              </a:rPr>
              <a:t>Community Resources</a:t>
            </a:r>
            <a:endParaRPr lang="en-US" sz="1600" dirty="0">
              <a:solidFill>
                <a:srgbClr val="FFD03B"/>
              </a:solidFill>
              <a:effectLst>
                <a:reflection blurRad="6350" stA="55000" endA="300" endPos="45500" dir="5400000" sy="-100000" algn="bl" rotWithShape="0"/>
              </a:effectLst>
            </a:endParaRPr>
          </a:p>
        </p:txBody>
      </p:sp>
    </p:spTree>
    <p:extLst>
      <p:ext uri="{BB962C8B-B14F-4D97-AF65-F5344CB8AC3E}">
        <p14:creationId xmlns:p14="http://schemas.microsoft.com/office/powerpoint/2010/main" val="4496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89205"/>
            <a:ext cx="8382000" cy="1025997"/>
          </a:xfrm>
        </p:spPr>
        <p:txBody>
          <a:bodyPr>
            <a:normAutofit fontScale="90000"/>
          </a:bodyPr>
          <a:lstStyle/>
          <a:p>
            <a:r>
              <a:rPr lang="en-US" sz="6000" dirty="0"/>
              <a:t>Finding Viable Service Projects</a:t>
            </a:r>
            <a:br>
              <a:rPr lang="en-US" dirty="0"/>
            </a:br>
            <a:endParaRPr lang="en-US" dirty="0">
              <a:solidFill>
                <a:schemeClr val="tx2"/>
              </a:solidFill>
            </a:endParaRPr>
          </a:p>
        </p:txBody>
      </p:sp>
      <p:sp>
        <p:nvSpPr>
          <p:cNvPr id="8" name="Text Placeholder 2"/>
          <p:cNvSpPr txBox="1">
            <a:spLocks/>
          </p:cNvSpPr>
          <p:nvPr/>
        </p:nvSpPr>
        <p:spPr>
          <a:xfrm>
            <a:off x="0" y="1981200"/>
            <a:ext cx="9144000" cy="3864798"/>
          </a:xfrm>
          <a:prstGeom prst="rect">
            <a:avLst/>
          </a:prstGeom>
        </p:spPr>
        <p:txBody>
          <a:bodyPr vert="horz" wrap="square" lIns="182880" tIns="0" rIns="182880" bIns="0" numCol="2" spcCol="91440" rtlCol="0">
            <a:no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a:t>City, Village or Town Board/Administrators</a:t>
            </a:r>
          </a:p>
          <a:p>
            <a:r>
              <a:rPr lang="en-US" sz="2200" dirty="0"/>
              <a:t>Public Works Department</a:t>
            </a:r>
          </a:p>
          <a:p>
            <a:r>
              <a:rPr lang="en-US" sz="2200" dirty="0"/>
              <a:t>Parks Committee</a:t>
            </a:r>
          </a:p>
          <a:p>
            <a:r>
              <a:rPr lang="en-US" sz="2200" dirty="0"/>
              <a:t>Fire-Police-EMS Departments</a:t>
            </a:r>
          </a:p>
          <a:p>
            <a:r>
              <a:rPr lang="en-US" sz="2200" dirty="0"/>
              <a:t>Chamber of Commerce</a:t>
            </a:r>
          </a:p>
          <a:p>
            <a:r>
              <a:rPr lang="en-US" sz="2200" dirty="0"/>
              <a:t>Business Owners Association</a:t>
            </a:r>
          </a:p>
          <a:p>
            <a:r>
              <a:rPr lang="en-US" sz="2200" dirty="0"/>
              <a:t>Public Library</a:t>
            </a:r>
          </a:p>
          <a:p>
            <a:r>
              <a:rPr lang="en-US" sz="2200" dirty="0"/>
              <a:t>Senior Services/Senior Outreach</a:t>
            </a:r>
          </a:p>
          <a:p>
            <a:endParaRPr lang="en-US" sz="2200" dirty="0"/>
          </a:p>
          <a:p>
            <a:endParaRPr lang="en-US" sz="2200" dirty="0"/>
          </a:p>
          <a:p>
            <a:endParaRPr lang="en-US" sz="2200" dirty="0"/>
          </a:p>
          <a:p>
            <a:endParaRPr lang="en-US" sz="2200" dirty="0"/>
          </a:p>
          <a:p>
            <a:endParaRPr lang="en-US" sz="2200" dirty="0"/>
          </a:p>
          <a:p>
            <a:pPr marL="0" indent="0">
              <a:buNone/>
            </a:pPr>
            <a:endParaRPr lang="en-US" sz="2200" dirty="0"/>
          </a:p>
          <a:p>
            <a:r>
              <a:rPr lang="en-US" sz="2200" dirty="0"/>
              <a:t>Schools/Teachers/ Counselors</a:t>
            </a:r>
          </a:p>
          <a:p>
            <a:r>
              <a:rPr lang="en-US" sz="2200" dirty="0"/>
              <a:t>Food Pantry</a:t>
            </a:r>
          </a:p>
          <a:p>
            <a:r>
              <a:rPr lang="en-US" sz="2200" dirty="0"/>
              <a:t>Historical Society</a:t>
            </a:r>
          </a:p>
          <a:p>
            <a:r>
              <a:rPr lang="en-US" sz="2200" dirty="0"/>
              <a:t>Youth Center</a:t>
            </a:r>
          </a:p>
          <a:p>
            <a:r>
              <a:rPr lang="en-US" sz="2200" dirty="0"/>
              <a:t>Churches</a:t>
            </a:r>
          </a:p>
          <a:p>
            <a:r>
              <a:rPr lang="en-US" sz="2200" dirty="0"/>
              <a:t>Neighborhood Associations</a:t>
            </a:r>
          </a:p>
          <a:p>
            <a:r>
              <a:rPr lang="en-US" sz="2200" dirty="0"/>
              <a:t>Other Community Organizations</a:t>
            </a:r>
          </a:p>
          <a:p>
            <a:r>
              <a:rPr lang="en-US" sz="2200" dirty="0"/>
              <a:t>Word of Mouth</a:t>
            </a:r>
          </a:p>
          <a:p>
            <a:r>
              <a:rPr lang="en-US" sz="2200" dirty="0"/>
              <a:t>Brainstorming with Club Members</a:t>
            </a:r>
          </a:p>
          <a:p>
            <a:pPr marL="0" indent="0">
              <a:buNone/>
            </a:pPr>
            <a:endParaRPr lang="en-US" sz="1800" dirty="0"/>
          </a:p>
          <a:p>
            <a:pPr marL="0" indent="0">
              <a:buNone/>
            </a:pPr>
            <a:endParaRPr lang="en-US" dirty="0"/>
          </a:p>
          <a:p>
            <a:pPr marL="0" indent="0">
              <a:buFontTx/>
              <a:buNone/>
            </a:pPr>
            <a:endParaRPr lang="en-US" sz="2800" dirty="0"/>
          </a:p>
          <a:p>
            <a:pPr marL="0" indent="0">
              <a:buFontTx/>
              <a:buNone/>
            </a:pPr>
            <a:endParaRPr lang="en-US" sz="2800" dirty="0"/>
          </a:p>
        </p:txBody>
      </p:sp>
      <p:sp>
        <p:nvSpPr>
          <p:cNvPr id="5" name="TextBox 4"/>
          <p:cNvSpPr txBox="1"/>
          <p:nvPr/>
        </p:nvSpPr>
        <p:spPr>
          <a:xfrm>
            <a:off x="330200" y="1295400"/>
            <a:ext cx="6375400" cy="646331"/>
          </a:xfrm>
          <a:prstGeom prst="rect">
            <a:avLst/>
          </a:prstGeom>
          <a:noFill/>
        </p:spPr>
        <p:txBody>
          <a:bodyPr wrap="square" rtlCol="0">
            <a:spAutoFit/>
          </a:bodyPr>
          <a:lstStyle/>
          <a:p>
            <a:r>
              <a:rPr lang="en-US" sz="3600" dirty="0">
                <a:solidFill>
                  <a:srgbClr val="FFD03B"/>
                </a:solidFill>
                <a:effectLst>
                  <a:reflection blurRad="6350" stA="55000" endA="300" endPos="45500" dir="5400000" sy="-100000" algn="bl" rotWithShape="0"/>
                </a:effectLst>
              </a:rPr>
              <a:t>Community Resources</a:t>
            </a:r>
            <a:endParaRPr lang="en-US" sz="1600" dirty="0">
              <a:solidFill>
                <a:srgbClr val="FFD03B"/>
              </a:solidFill>
              <a:effectLst>
                <a:reflection blurRad="6350" stA="55000" endA="300" endPos="45500" dir="5400000" sy="-100000" algn="bl" rotWithShape="0"/>
              </a:effectLst>
            </a:endParaRPr>
          </a:p>
        </p:txBody>
      </p:sp>
      <p:sp>
        <p:nvSpPr>
          <p:cNvPr id="3" name="TextBox 2"/>
          <p:cNvSpPr txBox="1"/>
          <p:nvPr/>
        </p:nvSpPr>
        <p:spPr>
          <a:xfrm>
            <a:off x="152400" y="5410200"/>
            <a:ext cx="8763000" cy="1077218"/>
          </a:xfrm>
          <a:prstGeom prst="rect">
            <a:avLst/>
          </a:prstGeom>
          <a:noFill/>
        </p:spPr>
        <p:txBody>
          <a:bodyPr wrap="square" rtlCol="0">
            <a:spAutoFit/>
          </a:bodyPr>
          <a:lstStyle/>
          <a:p>
            <a:pPr algn="ctr"/>
            <a:r>
              <a:rPr lang="en-US" sz="3200" b="1" dirty="0">
                <a:solidFill>
                  <a:srgbClr val="FFD03B"/>
                </a:solidFill>
                <a:effectLst/>
              </a:rPr>
              <a:t>WHAT DOES YOUR COMMUNITY NEED</a:t>
            </a:r>
          </a:p>
          <a:p>
            <a:pPr algn="ctr"/>
            <a:r>
              <a:rPr lang="en-US" sz="3200" b="1" dirty="0">
                <a:solidFill>
                  <a:srgbClr val="FFD03B"/>
                </a:solidFill>
                <a:effectLst/>
              </a:rPr>
              <a:t>AND HOW CAN YOUR CLUB HELP?</a:t>
            </a:r>
          </a:p>
        </p:txBody>
      </p:sp>
    </p:spTree>
    <p:extLst>
      <p:ext uri="{BB962C8B-B14F-4D97-AF65-F5344CB8AC3E}">
        <p14:creationId xmlns:p14="http://schemas.microsoft.com/office/powerpoint/2010/main" val="86875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89205"/>
            <a:ext cx="8382000" cy="1163395"/>
          </a:xfrm>
        </p:spPr>
        <p:txBody>
          <a:bodyPr>
            <a:normAutofit fontScale="90000"/>
          </a:bodyPr>
          <a:lstStyle/>
          <a:p>
            <a:r>
              <a:rPr lang="en-US" sz="6000" dirty="0"/>
              <a:t>Serving the Community</a:t>
            </a:r>
            <a:br>
              <a:rPr lang="en-US" sz="6000" dirty="0"/>
            </a:br>
            <a:br>
              <a:rPr lang="en-US" dirty="0"/>
            </a:br>
            <a:endParaRPr lang="en-US" dirty="0">
              <a:solidFill>
                <a:schemeClr val="tx2"/>
              </a:solidFill>
            </a:endParaRPr>
          </a:p>
        </p:txBody>
      </p:sp>
      <p:sp>
        <p:nvSpPr>
          <p:cNvPr id="5" name="TextBox 4"/>
          <p:cNvSpPr txBox="1"/>
          <p:nvPr/>
        </p:nvSpPr>
        <p:spPr>
          <a:xfrm>
            <a:off x="330200" y="1295400"/>
            <a:ext cx="6375400" cy="707886"/>
          </a:xfrm>
          <a:prstGeom prst="rect">
            <a:avLst/>
          </a:prstGeom>
          <a:noFill/>
        </p:spPr>
        <p:txBody>
          <a:bodyPr wrap="square" rtlCol="0">
            <a:spAutoFit/>
          </a:bodyPr>
          <a:lstStyle/>
          <a:p>
            <a:r>
              <a:rPr lang="en-US" sz="4000" dirty="0">
                <a:solidFill>
                  <a:srgbClr val="FFD03B"/>
                </a:solidFill>
                <a:effectLst>
                  <a:reflection blurRad="6350" stA="55000" endA="300" endPos="45500" dir="5400000" sy="-100000" algn="bl" rotWithShape="0"/>
                </a:effectLst>
              </a:rPr>
              <a:t>Project Examples</a:t>
            </a:r>
            <a:endParaRPr lang="en-US" dirty="0">
              <a:solidFill>
                <a:srgbClr val="FFD03B"/>
              </a:solidFill>
              <a:effectLst>
                <a:reflection blurRad="6350" stA="55000" endA="300" endPos="45500" dir="5400000" sy="-100000" algn="bl" rotWithShape="0"/>
              </a:effectLst>
            </a:endParaRPr>
          </a:p>
        </p:txBody>
      </p:sp>
      <p:sp>
        <p:nvSpPr>
          <p:cNvPr id="7" name="Text Placeholder 2"/>
          <p:cNvSpPr txBox="1">
            <a:spLocks/>
          </p:cNvSpPr>
          <p:nvPr/>
        </p:nvSpPr>
        <p:spPr>
          <a:xfrm>
            <a:off x="76200" y="2457480"/>
            <a:ext cx="8991600" cy="3638520"/>
          </a:xfrm>
          <a:prstGeom prst="rect">
            <a:avLst/>
          </a:prstGeom>
        </p:spPr>
        <p:txBody>
          <a:bodyPr vert="horz" wrap="square" lIns="182880" tIns="0" rIns="182880" bIns="0" numCol="2" spcCol="91440" rtlCol="0">
            <a:no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a:t>Adopt a Park</a:t>
            </a:r>
          </a:p>
          <a:p>
            <a:r>
              <a:rPr lang="en-US" sz="2200" dirty="0"/>
              <a:t>Build/Maintain a Park Shelter</a:t>
            </a:r>
          </a:p>
          <a:p>
            <a:r>
              <a:rPr lang="en-US" sz="2200" dirty="0"/>
              <a:t>Park Information Kiosk</a:t>
            </a:r>
          </a:p>
          <a:p>
            <a:r>
              <a:rPr lang="en-US" sz="2200" dirty="0"/>
              <a:t>Park Signs/Park Benches</a:t>
            </a:r>
          </a:p>
          <a:p>
            <a:r>
              <a:rPr lang="en-US" sz="2200" dirty="0"/>
              <a:t>Park Clean Up</a:t>
            </a:r>
          </a:p>
          <a:p>
            <a:r>
              <a:rPr lang="en-US" sz="2200" dirty="0"/>
              <a:t>Build Birdhouses for parks</a:t>
            </a:r>
          </a:p>
          <a:p>
            <a:r>
              <a:rPr lang="en-US" sz="2200" dirty="0"/>
              <a:t>Landscaping/Plant Trees / Shrubs</a:t>
            </a:r>
          </a:p>
          <a:p>
            <a:r>
              <a:rPr lang="en-US" sz="2200" dirty="0"/>
              <a:t>Install a Lions Drinking Fountain</a:t>
            </a:r>
          </a:p>
          <a:p>
            <a:r>
              <a:rPr lang="en-US" sz="2200" dirty="0"/>
              <a:t>New Garbage Receptacles</a:t>
            </a:r>
          </a:p>
          <a:p>
            <a:r>
              <a:rPr lang="en-US" sz="2200" dirty="0"/>
              <a:t>Provide Rides for those in need</a:t>
            </a:r>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endParaRPr lang="en-US" sz="2200" dirty="0"/>
          </a:p>
          <a:p>
            <a:r>
              <a:rPr lang="en-US" sz="2200" dirty="0"/>
              <a:t>Build a ramp for disabled</a:t>
            </a:r>
          </a:p>
          <a:p>
            <a:r>
              <a:rPr lang="en-US" sz="2200" dirty="0"/>
              <a:t>Provide assistance to seniors</a:t>
            </a:r>
          </a:p>
          <a:p>
            <a:r>
              <a:rPr lang="en-US" sz="2200" dirty="0"/>
              <a:t>Visit shut-ins</a:t>
            </a:r>
          </a:p>
          <a:p>
            <a:r>
              <a:rPr lang="en-US" sz="2200" dirty="0"/>
              <a:t>Tutor school children</a:t>
            </a:r>
          </a:p>
          <a:p>
            <a:r>
              <a:rPr lang="en-US" sz="2200" dirty="0"/>
              <a:t>Read to children</a:t>
            </a:r>
          </a:p>
          <a:p>
            <a:r>
              <a:rPr lang="en-US" sz="2200" dirty="0"/>
              <a:t>Sponsor a Reading Program</a:t>
            </a:r>
          </a:p>
          <a:p>
            <a:r>
              <a:rPr lang="en-US" sz="2200" dirty="0"/>
              <a:t>Community garden/food drives</a:t>
            </a:r>
          </a:p>
          <a:p>
            <a:r>
              <a:rPr lang="en-US" sz="2200" dirty="0"/>
              <a:t>Bike repair station on Bike Trail</a:t>
            </a:r>
          </a:p>
          <a:p>
            <a:r>
              <a:rPr lang="en-US" sz="2200" dirty="0"/>
              <a:t>Traffic Control for Parades/Events</a:t>
            </a:r>
          </a:p>
          <a:p>
            <a:r>
              <a:rPr lang="en-US" sz="2200" dirty="0"/>
              <a:t>Roadside Clean-up</a:t>
            </a:r>
          </a:p>
          <a:p>
            <a:pPr marL="0" indent="0">
              <a:buNone/>
            </a:pPr>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0" indent="0">
              <a:buFontTx/>
              <a:buNone/>
            </a:pPr>
            <a:endParaRPr lang="en-US" sz="2800" dirty="0"/>
          </a:p>
          <a:p>
            <a:pPr marL="0" indent="0">
              <a:buFontTx/>
              <a:buNone/>
            </a:pPr>
            <a:endParaRPr lang="en-US" sz="2800" dirty="0"/>
          </a:p>
        </p:txBody>
      </p:sp>
    </p:spTree>
    <p:extLst>
      <p:ext uri="{BB962C8B-B14F-4D97-AF65-F5344CB8AC3E}">
        <p14:creationId xmlns:p14="http://schemas.microsoft.com/office/powerpoint/2010/main" val="278068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828800"/>
            <a:ext cx="3148584" cy="3139129"/>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1903127"/>
            <a:ext cx="2157413" cy="2990473"/>
          </a:xfrm>
          <a:prstGeom prst="rect">
            <a:avLst/>
          </a:prstGeom>
        </p:spPr>
      </p:pic>
      <p:sp>
        <p:nvSpPr>
          <p:cNvPr id="17" name="Title 1"/>
          <p:cNvSpPr txBox="1">
            <a:spLocks/>
          </p:cNvSpPr>
          <p:nvPr/>
        </p:nvSpPr>
        <p:spPr>
          <a:xfrm>
            <a:off x="228600" y="5410200"/>
            <a:ext cx="8610600" cy="6093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en-US" sz="4400" b="1" dirty="0">
                <a:effectLst>
                  <a:outerShdw blurRad="50800" dist="38100" dir="2700000" algn="tl" rotWithShape="0">
                    <a:prstClr val="black">
                      <a:alpha val="40000"/>
                    </a:prstClr>
                  </a:outerShdw>
                  <a:reflection blurRad="12700" stA="60000" endA="900" endPos="62000" dir="5400000" sy="-100000" algn="bl" rotWithShape="0"/>
                </a:effectLst>
              </a:rPr>
              <a:t>Celebrating 100 Years of Service</a:t>
            </a:r>
          </a:p>
        </p:txBody>
      </p:sp>
      <p:sp>
        <p:nvSpPr>
          <p:cNvPr id="6" name="Title 1"/>
          <p:cNvSpPr>
            <a:spLocks noGrp="1"/>
          </p:cNvSpPr>
          <p:nvPr>
            <p:ph type="title"/>
          </p:nvPr>
        </p:nvSpPr>
        <p:spPr>
          <a:xfrm>
            <a:off x="571500" y="609601"/>
            <a:ext cx="7810500" cy="1600199"/>
          </a:xfrm>
        </p:spPr>
        <p:txBody>
          <a:bodyPr>
            <a:normAutofit fontScale="90000"/>
          </a:bodyPr>
          <a:lstStyle/>
          <a:p>
            <a:r>
              <a:rPr lang="en-US" sz="6000" dirty="0"/>
              <a:t>Serving the Community</a:t>
            </a:r>
            <a:br>
              <a:rPr lang="en-US" sz="6000" dirty="0"/>
            </a:br>
            <a:br>
              <a:rPr lang="en-US" dirty="0"/>
            </a:br>
            <a:endParaRPr lang="en-US" dirty="0">
              <a:solidFill>
                <a:schemeClr val="tx2"/>
              </a:solidFill>
            </a:endParaRPr>
          </a:p>
        </p:txBody>
      </p:sp>
    </p:spTree>
    <p:extLst>
      <p:ext uri="{BB962C8B-B14F-4D97-AF65-F5344CB8AC3E}">
        <p14:creationId xmlns:p14="http://schemas.microsoft.com/office/powerpoint/2010/main" val="378814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89205"/>
            <a:ext cx="8382000" cy="1163395"/>
          </a:xfrm>
        </p:spPr>
        <p:txBody>
          <a:bodyPr>
            <a:normAutofit fontScale="90000"/>
          </a:bodyPr>
          <a:lstStyle/>
          <a:p>
            <a:r>
              <a:rPr lang="en-US" sz="6000" dirty="0"/>
              <a:t>Serving </a:t>
            </a:r>
            <a:r>
              <a:rPr lang="en-US" sz="6000" dirty="0">
                <a:solidFill>
                  <a:srgbClr val="FFD03B"/>
                </a:solidFill>
              </a:rPr>
              <a:t>the</a:t>
            </a:r>
            <a:r>
              <a:rPr lang="en-US" sz="6000" dirty="0"/>
              <a:t> Community</a:t>
            </a:r>
            <a:br>
              <a:rPr lang="en-US" sz="6000" dirty="0"/>
            </a:br>
            <a:br>
              <a:rPr lang="en-US" dirty="0"/>
            </a:br>
            <a:endParaRPr lang="en-US" dirty="0">
              <a:solidFill>
                <a:schemeClr val="tx2"/>
              </a:solidFill>
            </a:endParaRPr>
          </a:p>
        </p:txBody>
      </p:sp>
      <p:sp>
        <p:nvSpPr>
          <p:cNvPr id="5" name="TextBox 4"/>
          <p:cNvSpPr txBox="1"/>
          <p:nvPr/>
        </p:nvSpPr>
        <p:spPr>
          <a:xfrm>
            <a:off x="330200" y="1295400"/>
            <a:ext cx="8813800" cy="707886"/>
          </a:xfrm>
          <a:prstGeom prst="rect">
            <a:avLst/>
          </a:prstGeom>
          <a:noFill/>
        </p:spPr>
        <p:txBody>
          <a:bodyPr wrap="square" rtlCol="0">
            <a:spAutoFit/>
          </a:bodyPr>
          <a:lstStyle/>
          <a:p>
            <a:r>
              <a:rPr lang="en-US" sz="4000" dirty="0">
                <a:solidFill>
                  <a:srgbClr val="FFD03B"/>
                </a:solidFill>
                <a:effectLst>
                  <a:reflection blurRad="6350" stA="55000" endA="300" endPos="45500" dir="5400000" sy="-100000" algn="bl" rotWithShape="0"/>
                </a:effectLst>
              </a:rPr>
              <a:t>Centennial Service Project Examples</a:t>
            </a:r>
            <a:endParaRPr lang="en-US" dirty="0">
              <a:solidFill>
                <a:srgbClr val="FFD03B"/>
              </a:solidFill>
              <a:effectLst>
                <a:reflection blurRad="6350" stA="55000" endA="300" endPos="45500" dir="5400000" sy="-100000" algn="bl" rotWithShape="0"/>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8671" y="4114800"/>
            <a:ext cx="2097629" cy="2085975"/>
          </a:xfrm>
          <a:prstGeom prst="rect">
            <a:avLst/>
          </a:prstGeom>
        </p:spPr>
      </p:pic>
      <p:sp>
        <p:nvSpPr>
          <p:cNvPr id="8" name="Text Placeholder 2"/>
          <p:cNvSpPr>
            <a:spLocks noGrp="1"/>
          </p:cNvSpPr>
          <p:nvPr>
            <p:ph type="body" sz="quarter" idx="10"/>
          </p:nvPr>
        </p:nvSpPr>
        <p:spPr>
          <a:xfrm>
            <a:off x="342900" y="2209800"/>
            <a:ext cx="6055771" cy="5121402"/>
          </a:xfrm>
        </p:spPr>
        <p:txBody>
          <a:bodyPr/>
          <a:lstStyle/>
          <a:p>
            <a:pPr>
              <a:lnSpc>
                <a:spcPct val="100000"/>
              </a:lnSpc>
            </a:pPr>
            <a:r>
              <a:rPr lang="en-US" sz="2400" dirty="0"/>
              <a:t>Bike Safety Program</a:t>
            </a:r>
          </a:p>
          <a:p>
            <a:pPr>
              <a:lnSpc>
                <a:spcPct val="100000"/>
              </a:lnSpc>
            </a:pPr>
            <a:r>
              <a:rPr lang="en-US" sz="2400" dirty="0"/>
              <a:t>Sponsor Boy Scout/Girl Scout Troop</a:t>
            </a:r>
          </a:p>
          <a:p>
            <a:pPr>
              <a:lnSpc>
                <a:spcPct val="100000"/>
              </a:lnSpc>
            </a:pPr>
            <a:r>
              <a:rPr lang="en-US" sz="2400" dirty="0">
                <a:solidFill>
                  <a:srgbClr val="FFD03B"/>
                </a:solidFill>
              </a:rPr>
              <a:t>Stuff the Bus</a:t>
            </a:r>
          </a:p>
          <a:p>
            <a:pPr>
              <a:lnSpc>
                <a:spcPct val="100000"/>
              </a:lnSpc>
            </a:pPr>
            <a:r>
              <a:rPr lang="en-US" sz="2400" dirty="0">
                <a:solidFill>
                  <a:srgbClr val="FFD03B"/>
                </a:solidFill>
              </a:rPr>
              <a:t>Peace Poster contest at local school</a:t>
            </a:r>
          </a:p>
          <a:p>
            <a:pPr>
              <a:lnSpc>
                <a:spcPct val="100000"/>
              </a:lnSpc>
            </a:pPr>
            <a:r>
              <a:rPr lang="en-US" sz="2400" dirty="0"/>
              <a:t>Christmas with Santa/Empty Stocking </a:t>
            </a:r>
          </a:p>
          <a:p>
            <a:pPr>
              <a:lnSpc>
                <a:spcPct val="100000"/>
              </a:lnSpc>
            </a:pPr>
            <a:r>
              <a:rPr lang="en-US" sz="2400" dirty="0"/>
              <a:t>Easter egg hunt</a:t>
            </a:r>
          </a:p>
          <a:p>
            <a:pPr>
              <a:lnSpc>
                <a:spcPct val="100000"/>
              </a:lnSpc>
            </a:pPr>
            <a:r>
              <a:rPr lang="en-US" sz="2400" dirty="0"/>
              <a:t>Tutor Reading/Read to Children</a:t>
            </a:r>
          </a:p>
          <a:p>
            <a:pPr>
              <a:lnSpc>
                <a:spcPct val="100000"/>
              </a:lnSpc>
            </a:pPr>
            <a:r>
              <a:rPr lang="en-US" sz="2400" dirty="0">
                <a:solidFill>
                  <a:srgbClr val="FFD03B"/>
                </a:solidFill>
              </a:rPr>
              <a:t>Scholarships-College &amp; Camp </a:t>
            </a:r>
          </a:p>
          <a:p>
            <a:pPr>
              <a:lnSpc>
                <a:spcPct val="100000"/>
              </a:lnSpc>
            </a:pPr>
            <a:r>
              <a:rPr lang="en-US" sz="2400" dirty="0"/>
              <a:t>Sponsor a Leo Club</a:t>
            </a:r>
          </a:p>
          <a:p>
            <a:pPr marL="0" indent="0">
              <a:lnSpc>
                <a:spcPct val="100000"/>
              </a:lnSpc>
              <a:buNone/>
            </a:pPr>
            <a:r>
              <a:rPr lang="en-US" sz="3600" dirty="0"/>
              <a:t> </a:t>
            </a:r>
          </a:p>
          <a:p>
            <a:pPr marL="0" indent="0">
              <a:buNone/>
            </a:pPr>
            <a:endParaRPr lang="en-US" dirty="0"/>
          </a:p>
        </p:txBody>
      </p:sp>
    </p:spTree>
    <p:extLst>
      <p:ext uri="{BB962C8B-B14F-4D97-AF65-F5344CB8AC3E}">
        <p14:creationId xmlns:p14="http://schemas.microsoft.com/office/powerpoint/2010/main" val="3562079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89205"/>
            <a:ext cx="8382000" cy="1163395"/>
          </a:xfrm>
        </p:spPr>
        <p:txBody>
          <a:bodyPr>
            <a:normAutofit fontScale="90000"/>
          </a:bodyPr>
          <a:lstStyle/>
          <a:p>
            <a:r>
              <a:rPr lang="en-US" sz="6000" dirty="0"/>
              <a:t>Serving the Community</a:t>
            </a:r>
            <a:br>
              <a:rPr lang="en-US" sz="6000" dirty="0"/>
            </a:br>
            <a:br>
              <a:rPr lang="en-US" dirty="0"/>
            </a:br>
            <a:endParaRPr lang="en-US" dirty="0">
              <a:solidFill>
                <a:schemeClr val="tx2"/>
              </a:solidFill>
            </a:endParaRPr>
          </a:p>
        </p:txBody>
      </p:sp>
      <p:sp>
        <p:nvSpPr>
          <p:cNvPr id="5" name="TextBox 4"/>
          <p:cNvSpPr txBox="1"/>
          <p:nvPr/>
        </p:nvSpPr>
        <p:spPr>
          <a:xfrm>
            <a:off x="330200" y="1295400"/>
            <a:ext cx="8509000" cy="707886"/>
          </a:xfrm>
          <a:prstGeom prst="rect">
            <a:avLst/>
          </a:prstGeom>
          <a:noFill/>
        </p:spPr>
        <p:txBody>
          <a:bodyPr wrap="square" rtlCol="0">
            <a:spAutoFit/>
          </a:bodyPr>
          <a:lstStyle/>
          <a:p>
            <a:r>
              <a:rPr lang="en-US" sz="4000" dirty="0">
                <a:solidFill>
                  <a:srgbClr val="FFD03B"/>
                </a:solidFill>
                <a:effectLst>
                  <a:reflection blurRad="6350" stA="55000" endA="300" endPos="45500" dir="5400000" sy="-100000" algn="bl" rotWithShape="0"/>
                </a:effectLst>
              </a:rPr>
              <a:t>Centennial Service Project Examples</a:t>
            </a:r>
            <a:endParaRPr lang="en-US" dirty="0">
              <a:solidFill>
                <a:srgbClr val="FFD03B"/>
              </a:solidFill>
              <a:effectLst>
                <a:reflection blurRad="6350" stA="55000" endA="300" endPos="45500" dir="5400000" sy="-100000" algn="bl" rotWithShape="0"/>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4114800"/>
            <a:ext cx="2091690" cy="2091690"/>
          </a:xfrm>
          <a:prstGeom prst="rect">
            <a:avLst/>
          </a:prstGeom>
        </p:spPr>
      </p:pic>
      <p:sp>
        <p:nvSpPr>
          <p:cNvPr id="8" name="Text Placeholder 2"/>
          <p:cNvSpPr>
            <a:spLocks noGrp="1"/>
          </p:cNvSpPr>
          <p:nvPr>
            <p:ph type="body" sz="quarter" idx="10"/>
          </p:nvPr>
        </p:nvSpPr>
        <p:spPr>
          <a:xfrm>
            <a:off x="342900" y="2209800"/>
            <a:ext cx="6055771" cy="5121402"/>
          </a:xfrm>
        </p:spPr>
        <p:txBody>
          <a:bodyPr/>
          <a:lstStyle/>
          <a:p>
            <a:pPr>
              <a:lnSpc>
                <a:spcPct val="100000"/>
              </a:lnSpc>
            </a:pPr>
            <a:r>
              <a:rPr lang="en-US" sz="2400" dirty="0">
                <a:solidFill>
                  <a:srgbClr val="FFD03B"/>
                </a:solidFill>
              </a:rPr>
              <a:t>Children’s &amp; Adult Vision Screening</a:t>
            </a:r>
          </a:p>
          <a:p>
            <a:pPr>
              <a:lnSpc>
                <a:spcPct val="100000"/>
              </a:lnSpc>
            </a:pPr>
            <a:r>
              <a:rPr lang="en-US" sz="2400" dirty="0">
                <a:solidFill>
                  <a:srgbClr val="FFD03B"/>
                </a:solidFill>
              </a:rPr>
              <a:t>Eye Bank Cornea Transport Program</a:t>
            </a:r>
          </a:p>
          <a:p>
            <a:pPr>
              <a:lnSpc>
                <a:spcPct val="100000"/>
              </a:lnSpc>
            </a:pPr>
            <a:r>
              <a:rPr lang="en-US" sz="2400" dirty="0">
                <a:solidFill>
                  <a:srgbClr val="FFD03B"/>
                </a:solidFill>
              </a:rPr>
              <a:t>Eyeglass Collection &amp; Recycling</a:t>
            </a:r>
          </a:p>
          <a:p>
            <a:pPr>
              <a:lnSpc>
                <a:spcPct val="100000"/>
              </a:lnSpc>
            </a:pPr>
            <a:r>
              <a:rPr lang="en-US" sz="2400" dirty="0"/>
              <a:t>Glasses program for those in need</a:t>
            </a:r>
          </a:p>
          <a:p>
            <a:pPr>
              <a:lnSpc>
                <a:spcPct val="100000"/>
              </a:lnSpc>
            </a:pPr>
            <a:r>
              <a:rPr lang="en-US" sz="2400" dirty="0"/>
              <a:t>Provide transportation for sight challenged</a:t>
            </a:r>
          </a:p>
          <a:p>
            <a:pPr>
              <a:lnSpc>
                <a:spcPct val="100000"/>
              </a:lnSpc>
            </a:pPr>
            <a:r>
              <a:rPr lang="en-US" sz="2400" dirty="0"/>
              <a:t>Donate a low vision reader</a:t>
            </a:r>
          </a:p>
          <a:p>
            <a:pPr>
              <a:lnSpc>
                <a:spcPct val="100000"/>
              </a:lnSpc>
            </a:pPr>
            <a:r>
              <a:rPr lang="en-US" sz="2400" dirty="0"/>
              <a:t>Sponsor a Health or Wellness event</a:t>
            </a:r>
          </a:p>
          <a:p>
            <a:pPr>
              <a:lnSpc>
                <a:spcPct val="100000"/>
              </a:lnSpc>
            </a:pPr>
            <a:r>
              <a:rPr lang="en-US" sz="2400" dirty="0"/>
              <a:t>Read to visually challenged</a:t>
            </a:r>
          </a:p>
          <a:p>
            <a:pPr>
              <a:lnSpc>
                <a:spcPct val="100000"/>
              </a:lnSpc>
            </a:pPr>
            <a:endParaRPr lang="en-US" sz="2400" dirty="0"/>
          </a:p>
          <a:p>
            <a:pPr marL="0" indent="0">
              <a:lnSpc>
                <a:spcPct val="100000"/>
              </a:lnSpc>
              <a:buNone/>
            </a:pPr>
            <a:r>
              <a:rPr lang="en-US" sz="3600" dirty="0"/>
              <a:t> </a:t>
            </a:r>
          </a:p>
          <a:p>
            <a:pPr marL="0" indent="0">
              <a:buNone/>
            </a:pPr>
            <a:endParaRPr lang="en-US" dirty="0"/>
          </a:p>
        </p:txBody>
      </p:sp>
    </p:spTree>
    <p:extLst>
      <p:ext uri="{BB962C8B-B14F-4D97-AF65-F5344CB8AC3E}">
        <p14:creationId xmlns:p14="http://schemas.microsoft.com/office/powerpoint/2010/main" val="324648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89205"/>
            <a:ext cx="8382000" cy="1163395"/>
          </a:xfrm>
        </p:spPr>
        <p:txBody>
          <a:bodyPr>
            <a:normAutofit fontScale="90000"/>
          </a:bodyPr>
          <a:lstStyle/>
          <a:p>
            <a:r>
              <a:rPr lang="en-US" sz="6000" dirty="0"/>
              <a:t>Serving the Community</a:t>
            </a:r>
            <a:br>
              <a:rPr lang="en-US" sz="6000" dirty="0"/>
            </a:br>
            <a:br>
              <a:rPr lang="en-US" dirty="0"/>
            </a:br>
            <a:endParaRPr lang="en-US" dirty="0">
              <a:solidFill>
                <a:schemeClr val="tx2"/>
              </a:solidFill>
            </a:endParaRPr>
          </a:p>
        </p:txBody>
      </p:sp>
      <p:sp>
        <p:nvSpPr>
          <p:cNvPr id="5" name="TextBox 4"/>
          <p:cNvSpPr txBox="1"/>
          <p:nvPr/>
        </p:nvSpPr>
        <p:spPr>
          <a:xfrm>
            <a:off x="330200" y="1295400"/>
            <a:ext cx="8432800" cy="707886"/>
          </a:xfrm>
          <a:prstGeom prst="rect">
            <a:avLst/>
          </a:prstGeom>
          <a:noFill/>
        </p:spPr>
        <p:txBody>
          <a:bodyPr wrap="square" rtlCol="0">
            <a:spAutoFit/>
          </a:bodyPr>
          <a:lstStyle/>
          <a:p>
            <a:r>
              <a:rPr lang="en-US" sz="4000" dirty="0">
                <a:solidFill>
                  <a:srgbClr val="FFD03B"/>
                </a:solidFill>
                <a:effectLst>
                  <a:reflection blurRad="6350" stA="55000" endA="300" endPos="45500" dir="5400000" sy="-100000" algn="bl" rotWithShape="0"/>
                </a:effectLst>
              </a:rPr>
              <a:t>Centennial Service Project Examples</a:t>
            </a:r>
            <a:endParaRPr lang="en-US" dirty="0">
              <a:solidFill>
                <a:srgbClr val="FFD03B"/>
              </a:solidFill>
              <a:effectLst>
                <a:reflection blurRad="6350" stA="55000" endA="300" endPos="45500" dir="5400000" sy="-100000" algn="bl" rotWithShape="0"/>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4114800"/>
            <a:ext cx="2091690" cy="2091690"/>
          </a:xfrm>
          <a:prstGeom prst="rect">
            <a:avLst/>
          </a:prstGeom>
        </p:spPr>
      </p:pic>
      <p:sp>
        <p:nvSpPr>
          <p:cNvPr id="9" name="Text Placeholder 2"/>
          <p:cNvSpPr>
            <a:spLocks noGrp="1"/>
          </p:cNvSpPr>
          <p:nvPr>
            <p:ph type="body" sz="quarter" idx="10"/>
          </p:nvPr>
        </p:nvSpPr>
        <p:spPr>
          <a:xfrm>
            <a:off x="342900" y="2209800"/>
            <a:ext cx="6055771" cy="5564600"/>
          </a:xfrm>
        </p:spPr>
        <p:txBody>
          <a:bodyPr/>
          <a:lstStyle/>
          <a:p>
            <a:pPr>
              <a:lnSpc>
                <a:spcPct val="100000"/>
              </a:lnSpc>
            </a:pPr>
            <a:r>
              <a:rPr lang="en-US" sz="2400" dirty="0">
                <a:solidFill>
                  <a:srgbClr val="FFD03B"/>
                </a:solidFill>
              </a:rPr>
              <a:t>Volunteer at a Food Pantry</a:t>
            </a:r>
          </a:p>
          <a:p>
            <a:pPr>
              <a:lnSpc>
                <a:spcPct val="100000"/>
              </a:lnSpc>
            </a:pPr>
            <a:r>
              <a:rPr lang="en-US" sz="2400" dirty="0"/>
              <a:t>Establish/Maintain a Community Garden</a:t>
            </a:r>
          </a:p>
          <a:p>
            <a:pPr>
              <a:lnSpc>
                <a:spcPct val="100000"/>
              </a:lnSpc>
            </a:pPr>
            <a:r>
              <a:rPr lang="en-US" sz="2400" dirty="0"/>
              <a:t>Provide a Community Meal</a:t>
            </a:r>
          </a:p>
          <a:p>
            <a:pPr>
              <a:lnSpc>
                <a:spcPct val="100000"/>
              </a:lnSpc>
            </a:pPr>
            <a:r>
              <a:rPr lang="en-US" sz="2400" dirty="0">
                <a:solidFill>
                  <a:srgbClr val="FFD03B"/>
                </a:solidFill>
              </a:rPr>
              <a:t>Food Drive for the Food Pantry</a:t>
            </a:r>
          </a:p>
          <a:p>
            <a:pPr>
              <a:lnSpc>
                <a:spcPct val="100000"/>
              </a:lnSpc>
            </a:pPr>
            <a:r>
              <a:rPr lang="en-US" sz="2400" dirty="0"/>
              <a:t>Serve at a Food Kitchen/Homeless Shelter</a:t>
            </a:r>
          </a:p>
          <a:p>
            <a:pPr>
              <a:lnSpc>
                <a:spcPct val="100000"/>
              </a:lnSpc>
            </a:pPr>
            <a:r>
              <a:rPr lang="en-US" sz="2400" dirty="0"/>
              <a:t>Provide Lunches/Snacks for Children</a:t>
            </a:r>
          </a:p>
          <a:p>
            <a:pPr>
              <a:lnSpc>
                <a:spcPct val="100000"/>
              </a:lnSpc>
            </a:pPr>
            <a:r>
              <a:rPr lang="en-US" sz="2400" dirty="0"/>
              <a:t>Deliver Meals on Wheels</a:t>
            </a:r>
          </a:p>
          <a:p>
            <a:pPr>
              <a:lnSpc>
                <a:spcPct val="100000"/>
              </a:lnSpc>
            </a:pPr>
            <a:r>
              <a:rPr lang="en-US" sz="2400" dirty="0"/>
              <a:t>Make &amp; Place Food Collection Barrels</a:t>
            </a:r>
          </a:p>
          <a:p>
            <a:pPr>
              <a:lnSpc>
                <a:spcPct val="100000"/>
              </a:lnSpc>
            </a:pPr>
            <a:r>
              <a:rPr lang="en-US" sz="2400" dirty="0"/>
              <a:t>Provide Holiday Food Baskets</a:t>
            </a:r>
          </a:p>
          <a:p>
            <a:pPr>
              <a:lnSpc>
                <a:spcPct val="100000"/>
              </a:lnSpc>
            </a:pPr>
            <a:endParaRPr lang="en-US" sz="2400" dirty="0"/>
          </a:p>
          <a:p>
            <a:pPr marL="0" indent="0">
              <a:lnSpc>
                <a:spcPct val="100000"/>
              </a:lnSpc>
              <a:buNone/>
            </a:pPr>
            <a:r>
              <a:rPr lang="en-US" sz="3600" dirty="0"/>
              <a:t> </a:t>
            </a:r>
          </a:p>
          <a:p>
            <a:pPr marL="0" indent="0">
              <a:buNone/>
            </a:pPr>
            <a:endParaRPr lang="en-US" dirty="0"/>
          </a:p>
        </p:txBody>
      </p:sp>
    </p:spTree>
    <p:extLst>
      <p:ext uri="{BB962C8B-B14F-4D97-AF65-F5344CB8AC3E}">
        <p14:creationId xmlns:p14="http://schemas.microsoft.com/office/powerpoint/2010/main" val="314980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89205"/>
            <a:ext cx="8382000" cy="1163395"/>
          </a:xfrm>
        </p:spPr>
        <p:txBody>
          <a:bodyPr>
            <a:normAutofit fontScale="90000"/>
          </a:bodyPr>
          <a:lstStyle/>
          <a:p>
            <a:r>
              <a:rPr lang="en-US" sz="6000" dirty="0"/>
              <a:t>Serving the Community</a:t>
            </a:r>
            <a:br>
              <a:rPr lang="en-US" sz="6000" dirty="0"/>
            </a:br>
            <a:br>
              <a:rPr lang="en-US" dirty="0"/>
            </a:br>
            <a:endParaRPr lang="en-US" dirty="0">
              <a:solidFill>
                <a:schemeClr val="tx2"/>
              </a:solidFill>
            </a:endParaRPr>
          </a:p>
        </p:txBody>
      </p:sp>
      <p:sp>
        <p:nvSpPr>
          <p:cNvPr id="5" name="TextBox 4"/>
          <p:cNvSpPr txBox="1"/>
          <p:nvPr/>
        </p:nvSpPr>
        <p:spPr>
          <a:xfrm>
            <a:off x="330200" y="1295400"/>
            <a:ext cx="8432800" cy="707886"/>
          </a:xfrm>
          <a:prstGeom prst="rect">
            <a:avLst/>
          </a:prstGeom>
          <a:noFill/>
        </p:spPr>
        <p:txBody>
          <a:bodyPr wrap="square" rtlCol="0">
            <a:spAutoFit/>
          </a:bodyPr>
          <a:lstStyle/>
          <a:p>
            <a:r>
              <a:rPr lang="en-US" sz="4000" dirty="0">
                <a:solidFill>
                  <a:srgbClr val="FFD03B"/>
                </a:solidFill>
                <a:effectLst>
                  <a:reflection blurRad="6350" stA="55000" endA="300" endPos="45500" dir="5400000" sy="-100000" algn="bl" rotWithShape="0"/>
                </a:effectLst>
              </a:rPr>
              <a:t>Centennial Service Project Examples</a:t>
            </a:r>
            <a:endParaRPr lang="en-US" dirty="0">
              <a:solidFill>
                <a:srgbClr val="FFD03B"/>
              </a:solidFill>
              <a:effectLst>
                <a:reflection blurRad="6350" stA="55000" endA="300" endPos="45500" dir="5400000" sy="-100000" algn="bl" rotWithShape="0"/>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4114800"/>
            <a:ext cx="2095500" cy="2083858"/>
          </a:xfrm>
          <a:prstGeom prst="rect">
            <a:avLst/>
          </a:prstGeom>
        </p:spPr>
      </p:pic>
      <p:sp>
        <p:nvSpPr>
          <p:cNvPr id="8" name="Text Placeholder 2"/>
          <p:cNvSpPr>
            <a:spLocks noGrp="1"/>
          </p:cNvSpPr>
          <p:nvPr>
            <p:ph type="body" sz="quarter" idx="10"/>
          </p:nvPr>
        </p:nvSpPr>
        <p:spPr>
          <a:xfrm>
            <a:off x="342900" y="2209800"/>
            <a:ext cx="6055771" cy="5121402"/>
          </a:xfrm>
        </p:spPr>
        <p:txBody>
          <a:bodyPr/>
          <a:lstStyle/>
          <a:p>
            <a:pPr>
              <a:lnSpc>
                <a:spcPct val="100000"/>
              </a:lnSpc>
            </a:pPr>
            <a:r>
              <a:rPr lang="en-US" sz="2400" dirty="0">
                <a:solidFill>
                  <a:srgbClr val="FFD03B"/>
                </a:solidFill>
              </a:rPr>
              <a:t>Highway Clean-up</a:t>
            </a:r>
          </a:p>
          <a:p>
            <a:pPr>
              <a:lnSpc>
                <a:spcPct val="100000"/>
              </a:lnSpc>
            </a:pPr>
            <a:r>
              <a:rPr lang="en-US" sz="2400" dirty="0">
                <a:solidFill>
                  <a:srgbClr val="FFD03B"/>
                </a:solidFill>
              </a:rPr>
              <a:t>Plant Trees/Shrubs</a:t>
            </a:r>
          </a:p>
          <a:p>
            <a:pPr>
              <a:lnSpc>
                <a:spcPct val="100000"/>
              </a:lnSpc>
            </a:pPr>
            <a:r>
              <a:rPr lang="en-US" sz="2400" dirty="0"/>
              <a:t>Recycling Program/Event</a:t>
            </a:r>
          </a:p>
          <a:p>
            <a:pPr>
              <a:lnSpc>
                <a:spcPct val="100000"/>
              </a:lnSpc>
            </a:pPr>
            <a:r>
              <a:rPr lang="en-US" sz="2400" dirty="0"/>
              <a:t>Build &amp; Hang Birdhouses </a:t>
            </a:r>
          </a:p>
          <a:p>
            <a:pPr>
              <a:lnSpc>
                <a:spcPct val="100000"/>
              </a:lnSpc>
            </a:pPr>
            <a:r>
              <a:rPr lang="en-US" sz="2400" dirty="0"/>
              <a:t>Establish/Maintain a Community Garden</a:t>
            </a:r>
          </a:p>
          <a:p>
            <a:pPr>
              <a:lnSpc>
                <a:spcPct val="100000"/>
              </a:lnSpc>
            </a:pPr>
            <a:r>
              <a:rPr lang="en-US" sz="2400" dirty="0"/>
              <a:t>Lawn Care Service for Elderly/Disabled</a:t>
            </a:r>
          </a:p>
          <a:p>
            <a:pPr>
              <a:lnSpc>
                <a:spcPct val="100000"/>
              </a:lnSpc>
            </a:pPr>
            <a:r>
              <a:rPr lang="en-US" sz="2400" dirty="0">
                <a:solidFill>
                  <a:srgbClr val="FFD03B"/>
                </a:solidFill>
              </a:rPr>
              <a:t>Adopt/Maintain a Park</a:t>
            </a:r>
          </a:p>
          <a:p>
            <a:pPr>
              <a:lnSpc>
                <a:spcPct val="100000"/>
              </a:lnSpc>
            </a:pPr>
            <a:r>
              <a:rPr lang="en-US" sz="2400" dirty="0"/>
              <a:t>Build /Maintain a Walking Trail</a:t>
            </a:r>
          </a:p>
          <a:p>
            <a:pPr>
              <a:lnSpc>
                <a:spcPct val="100000"/>
              </a:lnSpc>
            </a:pPr>
            <a:r>
              <a:rPr lang="en-US" sz="2400" dirty="0"/>
              <a:t>Radon Awareness Program </a:t>
            </a:r>
          </a:p>
          <a:p>
            <a:pPr marL="0" indent="0">
              <a:lnSpc>
                <a:spcPct val="100000"/>
              </a:lnSpc>
              <a:buNone/>
            </a:pPr>
            <a:r>
              <a:rPr lang="en-US" sz="3600" dirty="0"/>
              <a:t> </a:t>
            </a:r>
          </a:p>
          <a:p>
            <a:pPr marL="0" indent="0">
              <a:buNone/>
            </a:pPr>
            <a:endParaRPr lang="en-US" dirty="0"/>
          </a:p>
        </p:txBody>
      </p:sp>
    </p:spTree>
    <p:extLst>
      <p:ext uri="{BB962C8B-B14F-4D97-AF65-F5344CB8AC3E}">
        <p14:creationId xmlns:p14="http://schemas.microsoft.com/office/powerpoint/2010/main" val="119036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89205"/>
            <a:ext cx="8382000" cy="1163395"/>
          </a:xfrm>
        </p:spPr>
        <p:txBody>
          <a:bodyPr>
            <a:normAutofit fontScale="90000"/>
          </a:bodyPr>
          <a:lstStyle/>
          <a:p>
            <a:r>
              <a:rPr lang="en-US" sz="6000" dirty="0"/>
              <a:t>Serving the Community</a:t>
            </a:r>
            <a:br>
              <a:rPr lang="en-US" sz="6000" dirty="0"/>
            </a:br>
            <a:br>
              <a:rPr lang="en-US" dirty="0"/>
            </a:br>
            <a:endParaRPr lang="en-US" dirty="0">
              <a:solidFill>
                <a:schemeClr val="tx2"/>
              </a:solidFill>
            </a:endParaRPr>
          </a:p>
        </p:txBody>
      </p:sp>
      <p:sp>
        <p:nvSpPr>
          <p:cNvPr id="5" name="TextBox 4"/>
          <p:cNvSpPr txBox="1"/>
          <p:nvPr/>
        </p:nvSpPr>
        <p:spPr>
          <a:xfrm>
            <a:off x="330200" y="1295400"/>
            <a:ext cx="8432800" cy="707886"/>
          </a:xfrm>
          <a:prstGeom prst="rect">
            <a:avLst/>
          </a:prstGeom>
          <a:noFill/>
        </p:spPr>
        <p:txBody>
          <a:bodyPr wrap="square" rtlCol="0">
            <a:spAutoFit/>
          </a:bodyPr>
          <a:lstStyle/>
          <a:p>
            <a:r>
              <a:rPr lang="en-US" sz="4000" dirty="0">
                <a:solidFill>
                  <a:srgbClr val="FFD03B"/>
                </a:solidFill>
                <a:effectLst>
                  <a:reflection blurRad="6350" stA="55000" endA="300" endPos="45500" dir="5400000" sy="-100000" algn="bl" rotWithShape="0"/>
                </a:effectLst>
              </a:rPr>
              <a:t>Centennial Service Project Examples</a:t>
            </a:r>
            <a:endParaRPr lang="en-US" dirty="0">
              <a:solidFill>
                <a:srgbClr val="FFD03B"/>
              </a:solidFill>
              <a:effectLst>
                <a:reflection blurRad="6350" stA="55000" endA="300" endPos="45500" dir="5400000" sy="-100000" algn="bl" rotWithShape="0"/>
              </a:effectLst>
            </a:endParaRPr>
          </a:p>
        </p:txBody>
      </p:sp>
      <p:sp>
        <p:nvSpPr>
          <p:cNvPr id="8" name="Text Placeholder 2"/>
          <p:cNvSpPr>
            <a:spLocks noGrp="1"/>
          </p:cNvSpPr>
          <p:nvPr>
            <p:ph type="body" sz="quarter" idx="10"/>
          </p:nvPr>
        </p:nvSpPr>
        <p:spPr>
          <a:xfrm>
            <a:off x="342900" y="2133600"/>
            <a:ext cx="6972300" cy="6130909"/>
          </a:xfrm>
        </p:spPr>
        <p:txBody>
          <a:bodyPr/>
          <a:lstStyle/>
          <a:p>
            <a:pPr marL="0" indent="0">
              <a:lnSpc>
                <a:spcPct val="100000"/>
              </a:lnSpc>
              <a:buNone/>
            </a:pPr>
            <a:r>
              <a:rPr lang="en-US" dirty="0">
                <a:solidFill>
                  <a:srgbClr val="F9C643"/>
                </a:solidFill>
              </a:rPr>
              <a:t>New Service Challenge for 2017-2018</a:t>
            </a:r>
          </a:p>
          <a:p>
            <a:pPr>
              <a:lnSpc>
                <a:spcPct val="100000"/>
              </a:lnSpc>
            </a:pPr>
            <a:r>
              <a:rPr lang="en-US" sz="2400" dirty="0"/>
              <a:t>Diabetes Awareness Event</a:t>
            </a:r>
          </a:p>
          <a:p>
            <a:pPr>
              <a:lnSpc>
                <a:spcPct val="100000"/>
              </a:lnSpc>
            </a:pPr>
            <a:r>
              <a:rPr lang="en-US" sz="2400" dirty="0"/>
              <a:t>Distribute Diabetes Doorhangers</a:t>
            </a:r>
          </a:p>
          <a:p>
            <a:pPr>
              <a:lnSpc>
                <a:spcPct val="100000"/>
              </a:lnSpc>
            </a:pPr>
            <a:r>
              <a:rPr lang="en-US" sz="2400" dirty="0"/>
              <a:t>Hold a Diabetes Screening</a:t>
            </a:r>
          </a:p>
          <a:p>
            <a:pPr>
              <a:lnSpc>
                <a:spcPct val="100000"/>
              </a:lnSpc>
            </a:pPr>
            <a:r>
              <a:rPr lang="en-US" sz="2400" dirty="0"/>
              <a:t>Organize a Strides Event</a:t>
            </a:r>
          </a:p>
          <a:p>
            <a:pPr>
              <a:lnSpc>
                <a:spcPct val="100000"/>
              </a:lnSpc>
            </a:pPr>
            <a:r>
              <a:rPr lang="en-US" sz="2400" dirty="0"/>
              <a:t>Volunteer at Diabetes Walk/Ride</a:t>
            </a:r>
          </a:p>
          <a:p>
            <a:pPr>
              <a:lnSpc>
                <a:spcPct val="100000"/>
              </a:lnSpc>
            </a:pPr>
            <a:r>
              <a:rPr lang="en-US" sz="2400" dirty="0"/>
              <a:t>Volunteer at Diabetes Camp</a:t>
            </a:r>
          </a:p>
          <a:p>
            <a:pPr>
              <a:lnSpc>
                <a:spcPct val="100000"/>
              </a:lnSpc>
            </a:pPr>
            <a:r>
              <a:rPr lang="en-US" sz="2400" dirty="0"/>
              <a:t>Donate Diabetes Books to School/Library</a:t>
            </a:r>
          </a:p>
          <a:p>
            <a:pPr>
              <a:lnSpc>
                <a:spcPct val="100000"/>
              </a:lnSpc>
            </a:pPr>
            <a:r>
              <a:rPr lang="en-US" sz="2400" dirty="0"/>
              <a:t>Ride in Tour de Cure</a:t>
            </a:r>
          </a:p>
          <a:p>
            <a:pPr>
              <a:lnSpc>
                <a:spcPct val="100000"/>
              </a:lnSpc>
            </a:pPr>
            <a:endParaRPr lang="en-US" sz="2400" dirty="0">
              <a:solidFill>
                <a:srgbClr val="FFD03B"/>
              </a:solidFill>
            </a:endParaRPr>
          </a:p>
          <a:p>
            <a:pPr>
              <a:lnSpc>
                <a:spcPct val="100000"/>
              </a:lnSpc>
            </a:pPr>
            <a:endParaRPr lang="en-US" sz="2400" dirty="0"/>
          </a:p>
          <a:p>
            <a:pPr marL="0" indent="0">
              <a:lnSpc>
                <a:spcPct val="100000"/>
              </a:lnSpc>
              <a:buNone/>
            </a:pPr>
            <a:r>
              <a:rPr lang="en-US" sz="3600" dirty="0"/>
              <a:t> </a:t>
            </a:r>
          </a:p>
          <a:p>
            <a:pPr marL="0" indent="0">
              <a:buNone/>
            </a:pP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8671" y="4038600"/>
            <a:ext cx="2174088" cy="2174088"/>
          </a:xfrm>
          <a:prstGeom prst="rect">
            <a:avLst/>
          </a:prstGeom>
        </p:spPr>
      </p:pic>
    </p:spTree>
    <p:extLst>
      <p:ext uri="{BB962C8B-B14F-4D97-AF65-F5344CB8AC3E}">
        <p14:creationId xmlns:p14="http://schemas.microsoft.com/office/powerpoint/2010/main" val="229008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89205"/>
            <a:ext cx="8382000" cy="1163395"/>
          </a:xfrm>
        </p:spPr>
        <p:txBody>
          <a:bodyPr>
            <a:normAutofit fontScale="90000"/>
          </a:bodyPr>
          <a:lstStyle/>
          <a:p>
            <a:r>
              <a:rPr lang="en-US" sz="6000" dirty="0"/>
              <a:t>Serving the Community</a:t>
            </a:r>
            <a:br>
              <a:rPr lang="en-US" sz="6000" dirty="0"/>
            </a:br>
            <a:br>
              <a:rPr lang="en-US" dirty="0"/>
            </a:br>
            <a:endParaRPr lang="en-US" dirty="0">
              <a:solidFill>
                <a:schemeClr val="tx2"/>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631" y="1828800"/>
            <a:ext cx="2873085" cy="2837615"/>
          </a:xfrm>
          <a:prstGeom prst="rect">
            <a:avLst/>
          </a:prstGeom>
        </p:spPr>
      </p:pic>
      <p:sp>
        <p:nvSpPr>
          <p:cNvPr id="9" name="Rectangle 8"/>
          <p:cNvSpPr/>
          <p:nvPr/>
        </p:nvSpPr>
        <p:spPr>
          <a:xfrm>
            <a:off x="4546600" y="2217003"/>
            <a:ext cx="3823611" cy="830997"/>
          </a:xfrm>
          <a:prstGeom prst="rect">
            <a:avLst/>
          </a:prstGeom>
        </p:spPr>
        <p:txBody>
          <a:bodyPr wrap="none">
            <a:spAutoFit/>
          </a:bodyPr>
          <a:lstStyle/>
          <a:p>
            <a:r>
              <a:rPr lang="en-US" sz="48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Build Your Lion </a:t>
            </a:r>
            <a:endParaRPr lang="en-US" dirty="0"/>
          </a:p>
        </p:txBody>
      </p:sp>
      <p:sp>
        <p:nvSpPr>
          <p:cNvPr id="10" name="Title 1"/>
          <p:cNvSpPr txBox="1">
            <a:spLocks/>
          </p:cNvSpPr>
          <p:nvPr/>
        </p:nvSpPr>
        <p:spPr>
          <a:xfrm>
            <a:off x="3962400" y="3124200"/>
            <a:ext cx="4038600" cy="1364284"/>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r"/>
            <a:r>
              <a:rPr lang="en-US" sz="9600" b="1" dirty="0">
                <a:latin typeface="Centaur" panose="02030504050205020304" pitchFamily="18" charset="0"/>
              </a:rPr>
              <a:t>Legacy!</a:t>
            </a:r>
          </a:p>
        </p:txBody>
      </p:sp>
      <p:sp>
        <p:nvSpPr>
          <p:cNvPr id="12" name="Title 1"/>
          <p:cNvSpPr txBox="1">
            <a:spLocks/>
          </p:cNvSpPr>
          <p:nvPr/>
        </p:nvSpPr>
        <p:spPr>
          <a:xfrm>
            <a:off x="228600" y="5410200"/>
            <a:ext cx="8610600" cy="6093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en-US" sz="4400" b="1" dirty="0">
                <a:effectLst>
                  <a:outerShdw blurRad="50800" dist="38100" dir="2700000" algn="tl" rotWithShape="0">
                    <a:prstClr val="black">
                      <a:alpha val="40000"/>
                    </a:prstClr>
                  </a:outerShdw>
                  <a:reflection blurRad="12700" stA="60000" endA="900" endPos="62000" dir="5400000" sy="-100000" algn="bl" rotWithShape="0"/>
                </a:effectLst>
              </a:rPr>
              <a:t>Celebrating 100 Years of Service</a:t>
            </a:r>
          </a:p>
        </p:txBody>
      </p:sp>
    </p:spTree>
    <p:extLst>
      <p:ext uri="{BB962C8B-B14F-4D97-AF65-F5344CB8AC3E}">
        <p14:creationId xmlns:p14="http://schemas.microsoft.com/office/powerpoint/2010/main" val="195823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8001000" cy="914400"/>
          </a:xfrm>
          <a:effectLst/>
        </p:spPr>
        <p:txBody>
          <a:bodyPr/>
          <a:lstStyle/>
          <a:p>
            <a:r>
              <a:rPr lang="en-US" sz="6600" dirty="0"/>
              <a:t>Lions in the Community</a:t>
            </a:r>
          </a:p>
        </p:txBody>
      </p:sp>
      <p:sp>
        <p:nvSpPr>
          <p:cNvPr id="5" name="TextBox 4"/>
          <p:cNvSpPr txBox="1"/>
          <p:nvPr/>
        </p:nvSpPr>
        <p:spPr>
          <a:xfrm>
            <a:off x="787400" y="1600200"/>
            <a:ext cx="8051800" cy="707886"/>
          </a:xfrm>
          <a:prstGeom prst="rect">
            <a:avLst/>
          </a:prstGeom>
          <a:noFill/>
        </p:spPr>
        <p:txBody>
          <a:bodyPr wrap="square" rtlCol="0">
            <a:spAutoFit/>
          </a:bodyPr>
          <a:lstStyle/>
          <a:p>
            <a:r>
              <a:rPr lang="en-US" sz="4000" dirty="0">
                <a:solidFill>
                  <a:srgbClr val="FFD03B"/>
                </a:solidFill>
                <a:effectLst>
                  <a:reflection blurRad="6350" stA="55000" endA="300" endPos="45500" dir="5400000" sy="-100000" algn="bl" rotWithShape="0"/>
                </a:effectLst>
              </a:rPr>
              <a:t>District 27D1 Club Success Team</a:t>
            </a:r>
            <a:endParaRPr lang="en-US" dirty="0">
              <a:solidFill>
                <a:srgbClr val="FFD03B"/>
              </a:solidFill>
              <a:effectLst>
                <a:reflection blurRad="6350" stA="55000" endA="300" endPos="45500" dir="5400000" sy="-100000" algn="bl" rotWithShape="0"/>
              </a:effectLst>
            </a:endParaRPr>
          </a:p>
        </p:txBody>
      </p:sp>
      <p:sp>
        <p:nvSpPr>
          <p:cNvPr id="7" name="Text Placeholder 2"/>
          <p:cNvSpPr txBox="1">
            <a:spLocks/>
          </p:cNvSpPr>
          <p:nvPr/>
        </p:nvSpPr>
        <p:spPr>
          <a:xfrm>
            <a:off x="419793" y="2521527"/>
            <a:ext cx="8382000" cy="4585871"/>
          </a:xfrm>
          <a:prstGeom prst="rect">
            <a:avLst/>
          </a:prstGeom>
        </p:spPr>
        <p:txBody>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Helping clubs find worthwhile and meaningful service projects that fit their club and community</a:t>
            </a:r>
          </a:p>
          <a:p>
            <a:r>
              <a:rPr lang="en-US" dirty="0"/>
              <a:t>Helping clubs find projects in the Centennial Service Challenge focus areas –Youth, Vision, Hunger, Environment</a:t>
            </a:r>
          </a:p>
          <a:p>
            <a:r>
              <a:rPr lang="en-US" dirty="0"/>
              <a:t>Helping clubs find their Legacy projects</a:t>
            </a:r>
          </a:p>
          <a:p>
            <a:pPr marL="0" indent="0">
              <a:buClr>
                <a:srgbClr val="BFBF37"/>
              </a:buClr>
              <a:buFontTx/>
              <a:buNone/>
            </a:pPr>
            <a:r>
              <a:rPr lang="en-US" sz="3600" dirty="0"/>
              <a:t>	 </a:t>
            </a:r>
          </a:p>
          <a:p>
            <a:pPr marL="0" indent="0">
              <a:buFontTx/>
              <a:buNone/>
            </a:pPr>
            <a:endParaRPr lang="en-US" dirty="0"/>
          </a:p>
        </p:txBody>
      </p:sp>
    </p:spTree>
    <p:extLst>
      <p:ext uri="{BB962C8B-B14F-4D97-AF65-F5344CB8AC3E}">
        <p14:creationId xmlns:p14="http://schemas.microsoft.com/office/powerpoint/2010/main" val="3135992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89205"/>
            <a:ext cx="8382000" cy="1163395"/>
          </a:xfrm>
        </p:spPr>
        <p:txBody>
          <a:bodyPr>
            <a:normAutofit fontScale="90000"/>
          </a:bodyPr>
          <a:lstStyle/>
          <a:p>
            <a:r>
              <a:rPr lang="en-US" sz="6000" dirty="0"/>
              <a:t>Serving the Community</a:t>
            </a:r>
            <a:br>
              <a:rPr lang="en-US" sz="6000" dirty="0"/>
            </a:br>
            <a:br>
              <a:rPr lang="en-US" dirty="0"/>
            </a:br>
            <a:endParaRPr lang="en-US" dirty="0">
              <a:solidFill>
                <a:schemeClr val="tx2"/>
              </a:solidFill>
            </a:endParaRPr>
          </a:p>
        </p:txBody>
      </p:sp>
      <p:sp>
        <p:nvSpPr>
          <p:cNvPr id="5" name="TextBox 4"/>
          <p:cNvSpPr txBox="1"/>
          <p:nvPr/>
        </p:nvSpPr>
        <p:spPr>
          <a:xfrm>
            <a:off x="330200" y="1295400"/>
            <a:ext cx="8432800" cy="707886"/>
          </a:xfrm>
          <a:prstGeom prst="rect">
            <a:avLst/>
          </a:prstGeom>
          <a:noFill/>
        </p:spPr>
        <p:txBody>
          <a:bodyPr wrap="square" rtlCol="0">
            <a:spAutoFit/>
          </a:bodyPr>
          <a:lstStyle/>
          <a:p>
            <a:r>
              <a:rPr lang="en-US" sz="4000" dirty="0">
                <a:solidFill>
                  <a:srgbClr val="FFD03B"/>
                </a:solidFill>
                <a:effectLst>
                  <a:reflection blurRad="6350" stA="55000" endA="300" endPos="45500" dir="5400000" sy="-100000" algn="bl" rotWithShape="0"/>
                </a:effectLst>
              </a:rPr>
              <a:t>Finding Your Legacy Project</a:t>
            </a:r>
            <a:endParaRPr lang="en-US" dirty="0">
              <a:solidFill>
                <a:srgbClr val="FFD03B"/>
              </a:solidFill>
              <a:effectLst>
                <a:reflection blurRad="6350" stA="55000" endA="300" endPos="45500" dir="5400000" sy="-100000" algn="bl" rotWithShape="0"/>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4114800"/>
            <a:ext cx="2095500" cy="208385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0612" y="4131698"/>
            <a:ext cx="2075688" cy="2050062"/>
          </a:xfrm>
          <a:prstGeom prst="rect">
            <a:avLst/>
          </a:prstGeom>
        </p:spPr>
      </p:pic>
      <p:sp>
        <p:nvSpPr>
          <p:cNvPr id="8" name="TextBox 7"/>
          <p:cNvSpPr txBox="1"/>
          <p:nvPr/>
        </p:nvSpPr>
        <p:spPr>
          <a:xfrm>
            <a:off x="317500" y="2454414"/>
            <a:ext cx="8432800" cy="3693319"/>
          </a:xfrm>
          <a:prstGeom prst="rect">
            <a:avLst/>
          </a:prstGeom>
          <a:noFill/>
        </p:spPr>
        <p:txBody>
          <a:bodyPr wrap="square" rtlCol="0">
            <a:spAutoFit/>
          </a:bodyPr>
          <a:lstStyle/>
          <a:p>
            <a:r>
              <a:rPr lang="en-US" sz="3200" b="1" dirty="0">
                <a:solidFill>
                  <a:srgbClr val="FFD03B"/>
                </a:solidFill>
                <a:effectLst/>
              </a:rPr>
              <a:t>Level 1 Legacy</a:t>
            </a:r>
          </a:p>
          <a:p>
            <a:r>
              <a:rPr lang="en-US" sz="3200" dirty="0">
                <a:solidFill>
                  <a:srgbClr val="FFD03B"/>
                </a:solidFill>
                <a:effectLst/>
              </a:rPr>
              <a:t>	</a:t>
            </a:r>
            <a:r>
              <a:rPr lang="en-US" sz="3200" b="1" dirty="0"/>
              <a:t>Raise Your Community Visibility</a:t>
            </a:r>
            <a:endParaRPr lang="en-US" sz="1400" b="1" dirty="0"/>
          </a:p>
          <a:p>
            <a:endParaRPr lang="en-US" sz="1200" dirty="0">
              <a:solidFill>
                <a:srgbClr val="FFD03B"/>
              </a:solidFill>
              <a:effectLst/>
            </a:endParaRPr>
          </a:p>
          <a:p>
            <a:r>
              <a:rPr lang="en-US" sz="3200" b="1" dirty="0">
                <a:solidFill>
                  <a:srgbClr val="FFD03B"/>
                </a:solidFill>
                <a:effectLst/>
              </a:rPr>
              <a:t>Level 2 Legacy</a:t>
            </a:r>
          </a:p>
          <a:p>
            <a:r>
              <a:rPr lang="en-US" sz="3200" dirty="0">
                <a:solidFill>
                  <a:srgbClr val="FFD03B"/>
                </a:solidFill>
                <a:effectLst/>
              </a:rPr>
              <a:t>	</a:t>
            </a:r>
            <a:r>
              <a:rPr lang="en-US" sz="3200" b="1" dirty="0"/>
              <a:t>Provide a Community Gift</a:t>
            </a:r>
            <a:endParaRPr lang="en-US" sz="1400" b="1" dirty="0"/>
          </a:p>
          <a:p>
            <a:endParaRPr lang="en-US" sz="1200" dirty="0">
              <a:solidFill>
                <a:srgbClr val="FFD03B"/>
              </a:solidFill>
              <a:effectLst/>
            </a:endParaRPr>
          </a:p>
          <a:p>
            <a:r>
              <a:rPr lang="en-US" sz="3200" b="1" dirty="0">
                <a:solidFill>
                  <a:srgbClr val="FFD03B"/>
                </a:solidFill>
                <a:effectLst/>
              </a:rPr>
              <a:t>Level 3 Legacy</a:t>
            </a:r>
          </a:p>
          <a:p>
            <a:r>
              <a:rPr lang="en-US" sz="3200" dirty="0">
                <a:solidFill>
                  <a:srgbClr val="FFD03B"/>
                </a:solidFill>
                <a:effectLst/>
              </a:rPr>
              <a:t>	</a:t>
            </a:r>
            <a:r>
              <a:rPr lang="en-US" sz="3200" b="1" dirty="0"/>
              <a:t>Make a Community Impact</a:t>
            </a:r>
            <a:endParaRPr lang="en-US" sz="800" b="1" dirty="0"/>
          </a:p>
          <a:p>
            <a:endParaRPr lang="en-US" sz="1400" dirty="0">
              <a:solidFill>
                <a:srgbClr val="FFD03B"/>
              </a:solidFill>
              <a:effectLst/>
            </a:endParaRPr>
          </a:p>
        </p:txBody>
      </p:sp>
    </p:spTree>
    <p:extLst>
      <p:ext uri="{BB962C8B-B14F-4D97-AF65-F5344CB8AC3E}">
        <p14:creationId xmlns:p14="http://schemas.microsoft.com/office/powerpoint/2010/main" val="1232982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85216"/>
            <a:ext cx="8382000" cy="1140143"/>
          </a:xfrm>
        </p:spPr>
        <p:txBody>
          <a:bodyPr>
            <a:normAutofit fontScale="90000"/>
          </a:bodyPr>
          <a:lstStyle/>
          <a:p>
            <a:r>
              <a:rPr lang="en-US" sz="6000" dirty="0"/>
              <a:t>Serving the Community</a:t>
            </a:r>
            <a:br>
              <a:rPr lang="en-US" sz="6000" dirty="0"/>
            </a:br>
            <a:br>
              <a:rPr lang="en-US" dirty="0"/>
            </a:br>
            <a:endParaRPr lang="en-US" dirty="0">
              <a:solidFill>
                <a:schemeClr val="tx2"/>
              </a:solidFill>
            </a:endParaRPr>
          </a:p>
        </p:txBody>
      </p:sp>
      <p:sp>
        <p:nvSpPr>
          <p:cNvPr id="5" name="TextBox 4"/>
          <p:cNvSpPr txBox="1"/>
          <p:nvPr/>
        </p:nvSpPr>
        <p:spPr>
          <a:xfrm>
            <a:off x="330200" y="1295400"/>
            <a:ext cx="6375400" cy="707886"/>
          </a:xfrm>
          <a:prstGeom prst="rect">
            <a:avLst/>
          </a:prstGeom>
          <a:noFill/>
          <a:effectLst>
            <a:reflection blurRad="6350" stA="50000" endA="300" endPos="55000" dir="5400000" sy="-100000" algn="bl" rotWithShape="0"/>
          </a:effectLst>
        </p:spPr>
        <p:txBody>
          <a:bodyPr wrap="square" rtlCol="0">
            <a:spAutoFit/>
          </a:bodyPr>
          <a:lstStyle/>
          <a:p>
            <a:r>
              <a:rPr lang="en-US" sz="4000" dirty="0">
                <a:solidFill>
                  <a:srgbClr val="FFD03B"/>
                </a:solidFill>
                <a:effectLst>
                  <a:reflection blurRad="6350" stA="55000" endA="300" endPos="45500" dir="5400000" sy="-100000" algn="bl" rotWithShape="0"/>
                </a:effectLst>
              </a:rPr>
              <a:t>Level 1 Legacy Projects</a:t>
            </a:r>
            <a:endParaRPr lang="en-US" dirty="0">
              <a:solidFill>
                <a:srgbClr val="FFD03B"/>
              </a:solidFill>
              <a:effectLst>
                <a:reflection blurRad="6350" stA="55000" endA="300" endPos="45500" dir="5400000" sy="-100000" algn="bl" rotWithShape="0"/>
              </a:effectLst>
            </a:endParaRPr>
          </a:p>
        </p:txBody>
      </p:sp>
      <p:sp>
        <p:nvSpPr>
          <p:cNvPr id="7" name="Text Placeholder 2"/>
          <p:cNvSpPr txBox="1">
            <a:spLocks/>
          </p:cNvSpPr>
          <p:nvPr/>
        </p:nvSpPr>
        <p:spPr>
          <a:xfrm>
            <a:off x="292100" y="2990880"/>
            <a:ext cx="8559800" cy="4019520"/>
          </a:xfrm>
          <a:prstGeom prst="rect">
            <a:avLst/>
          </a:prstGeom>
        </p:spPr>
        <p:txBody>
          <a:bodyPr vert="horz" wrap="square" lIns="182880" tIns="0" rIns="182880" bIns="0" numCol="2" spcCol="91440" rtlCol="0">
            <a:no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Post new Lion Signs</a:t>
            </a:r>
          </a:p>
          <a:p>
            <a:r>
              <a:rPr lang="en-US" sz="2400" dirty="0"/>
              <a:t>Install a Park Bench</a:t>
            </a:r>
          </a:p>
          <a:p>
            <a:r>
              <a:rPr lang="en-US" sz="2400" dirty="0"/>
              <a:t>Sponsor a Drinking Fountain</a:t>
            </a:r>
          </a:p>
          <a:p>
            <a:r>
              <a:rPr lang="en-US" sz="2400" dirty="0"/>
              <a:t>Install Lion Logo Street Signs</a:t>
            </a:r>
          </a:p>
          <a:p>
            <a:r>
              <a:rPr lang="en-US" sz="2400" dirty="0"/>
              <a:t>Landscape a Park</a:t>
            </a:r>
          </a:p>
          <a:p>
            <a:r>
              <a:rPr lang="en-US" sz="2400" dirty="0"/>
              <a:t>Adopt a Highway</a:t>
            </a:r>
          </a:p>
          <a:p>
            <a:r>
              <a:rPr lang="en-US" sz="2400" dirty="0"/>
              <a:t>Eyeglass Collection Boxes</a:t>
            </a:r>
          </a:p>
          <a:p>
            <a:endParaRPr lang="en-US" sz="2000" dirty="0"/>
          </a:p>
          <a:p>
            <a:endParaRPr lang="en-US" sz="2000" dirty="0"/>
          </a:p>
          <a:p>
            <a:endParaRPr lang="en-US" sz="2000" dirty="0"/>
          </a:p>
          <a:p>
            <a:pPr marL="0" indent="0">
              <a:buFontTx/>
              <a:buNone/>
            </a:pPr>
            <a:endParaRPr lang="en-US" sz="2800" dirty="0"/>
          </a:p>
          <a:p>
            <a:pPr marL="0" indent="0">
              <a:buFontTx/>
              <a:buNone/>
            </a:pPr>
            <a:endParaRPr lang="en-US" sz="2800" dirty="0"/>
          </a:p>
        </p:txBody>
      </p:sp>
      <p:sp>
        <p:nvSpPr>
          <p:cNvPr id="8" name="TextBox 7"/>
          <p:cNvSpPr txBox="1"/>
          <p:nvPr/>
        </p:nvSpPr>
        <p:spPr>
          <a:xfrm>
            <a:off x="381000" y="2433935"/>
            <a:ext cx="5257800" cy="523220"/>
          </a:xfrm>
          <a:prstGeom prst="rect">
            <a:avLst/>
          </a:prstGeom>
          <a:noFill/>
        </p:spPr>
        <p:txBody>
          <a:bodyPr wrap="square" rtlCol="0">
            <a:spAutoFit/>
          </a:bodyPr>
          <a:lstStyle/>
          <a:p>
            <a:r>
              <a:rPr lang="en-US" sz="2800" b="1" dirty="0">
                <a:solidFill>
                  <a:srgbClr val="FFD03B"/>
                </a:solidFill>
                <a:effectLst/>
              </a:rPr>
              <a:t>Raise Your Community Visibility</a:t>
            </a:r>
            <a:endParaRPr lang="en-US" sz="1200" b="1" dirty="0">
              <a:solidFill>
                <a:srgbClr val="FFD03B"/>
              </a:solidFill>
              <a:effectLst/>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225489">
            <a:off x="6400800" y="2408943"/>
            <a:ext cx="2251042" cy="197032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4400" y="3094799"/>
            <a:ext cx="1798320" cy="2086801"/>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69366" y="4343400"/>
            <a:ext cx="1601504" cy="2133600"/>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36085">
            <a:off x="6785657" y="3993625"/>
            <a:ext cx="1709928" cy="2145792"/>
          </a:xfrm>
          <a:prstGeom prst="rect">
            <a:avLst/>
          </a:prstGeom>
        </p:spPr>
      </p:pic>
    </p:spTree>
    <p:extLst>
      <p:ext uri="{BB962C8B-B14F-4D97-AF65-F5344CB8AC3E}">
        <p14:creationId xmlns:p14="http://schemas.microsoft.com/office/powerpoint/2010/main" val="166427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78203"/>
            <a:ext cx="8382000" cy="664797"/>
          </a:xfrm>
        </p:spPr>
        <p:txBody>
          <a:bodyPr>
            <a:noAutofit/>
          </a:bodyPr>
          <a:lstStyle/>
          <a:p>
            <a:r>
              <a:rPr lang="en-US" sz="5400" dirty="0"/>
              <a:t>Legacy 1 Project Examples </a:t>
            </a:r>
          </a:p>
        </p:txBody>
      </p:sp>
      <p:sp>
        <p:nvSpPr>
          <p:cNvPr id="8" name="TextBox 7"/>
          <p:cNvSpPr txBox="1"/>
          <p:nvPr/>
        </p:nvSpPr>
        <p:spPr>
          <a:xfrm>
            <a:off x="457200" y="3697069"/>
            <a:ext cx="2286000" cy="646331"/>
          </a:xfrm>
          <a:prstGeom prst="rect">
            <a:avLst/>
          </a:prstGeom>
          <a:noFill/>
        </p:spPr>
        <p:txBody>
          <a:bodyPr wrap="square" rtlCol="0">
            <a:spAutoFit/>
          </a:bodyPr>
          <a:lstStyle/>
          <a:p>
            <a:pPr algn="ctr"/>
            <a:r>
              <a:rPr lang="en-US" dirty="0"/>
              <a:t>Community Welcome </a:t>
            </a:r>
          </a:p>
          <a:p>
            <a:pPr algn="ctr"/>
            <a:r>
              <a:rPr lang="en-US" dirty="0"/>
              <a:t>Lancaster Lions</a:t>
            </a:r>
          </a:p>
        </p:txBody>
      </p:sp>
      <p:sp>
        <p:nvSpPr>
          <p:cNvPr id="10" name="TextBox 9"/>
          <p:cNvSpPr txBox="1"/>
          <p:nvPr/>
        </p:nvSpPr>
        <p:spPr>
          <a:xfrm>
            <a:off x="3352800" y="3468469"/>
            <a:ext cx="2286000" cy="646331"/>
          </a:xfrm>
          <a:prstGeom prst="rect">
            <a:avLst/>
          </a:prstGeom>
          <a:noFill/>
        </p:spPr>
        <p:txBody>
          <a:bodyPr wrap="square" rtlCol="0">
            <a:spAutoFit/>
          </a:bodyPr>
          <a:lstStyle/>
          <a:p>
            <a:pPr algn="ctr"/>
            <a:r>
              <a:rPr lang="en-US" dirty="0"/>
              <a:t>Information</a:t>
            </a:r>
          </a:p>
          <a:p>
            <a:pPr algn="ctr"/>
            <a:r>
              <a:rPr lang="en-US" dirty="0"/>
              <a:t>Warrens Lions</a:t>
            </a:r>
          </a:p>
        </p:txBody>
      </p:sp>
      <p:sp>
        <p:nvSpPr>
          <p:cNvPr id="13" name="TextBox 12"/>
          <p:cNvSpPr txBox="1"/>
          <p:nvPr/>
        </p:nvSpPr>
        <p:spPr>
          <a:xfrm>
            <a:off x="6172200" y="3849469"/>
            <a:ext cx="2286000" cy="646331"/>
          </a:xfrm>
          <a:prstGeom prst="rect">
            <a:avLst/>
          </a:prstGeom>
          <a:noFill/>
        </p:spPr>
        <p:txBody>
          <a:bodyPr wrap="square" rtlCol="0">
            <a:spAutoFit/>
          </a:bodyPr>
          <a:lstStyle/>
          <a:p>
            <a:pPr algn="ctr"/>
            <a:r>
              <a:rPr lang="en-US" dirty="0"/>
              <a:t>Specific Area</a:t>
            </a:r>
          </a:p>
          <a:p>
            <a:pPr algn="ctr"/>
            <a:r>
              <a:rPr lang="en-US" dirty="0"/>
              <a:t>Port Washington Lions</a:t>
            </a:r>
          </a:p>
        </p:txBody>
      </p:sp>
      <p:pic>
        <p:nvPicPr>
          <p:cNvPr id="9" name="Picture 8" descr="lancaster legacy sign 20160606_120848 color.jpg"/>
          <p:cNvPicPr>
            <a:picLocks noChangeAspect="1"/>
          </p:cNvPicPr>
          <p:nvPr/>
        </p:nvPicPr>
        <p:blipFill>
          <a:blip r:embed="rId3" cstate="print"/>
          <a:stretch>
            <a:fillRect/>
          </a:stretch>
        </p:blipFill>
        <p:spPr>
          <a:xfrm>
            <a:off x="457200" y="1658112"/>
            <a:ext cx="2286000" cy="1999488"/>
          </a:xfrm>
          <a:prstGeom prst="rect">
            <a:avLst/>
          </a:prstGeom>
        </p:spPr>
      </p:pic>
      <p:pic>
        <p:nvPicPr>
          <p:cNvPr id="11" name="Picture 10" descr="port washington fish IMG_2030 color.jpg"/>
          <p:cNvPicPr>
            <a:picLocks noChangeAspect="1"/>
          </p:cNvPicPr>
          <p:nvPr/>
        </p:nvPicPr>
        <p:blipFill>
          <a:blip r:embed="rId4" cstate="print"/>
          <a:stretch>
            <a:fillRect/>
          </a:stretch>
        </p:blipFill>
        <p:spPr>
          <a:xfrm>
            <a:off x="6172200" y="1737360"/>
            <a:ext cx="2286000" cy="2072640"/>
          </a:xfrm>
          <a:prstGeom prst="rect">
            <a:avLst/>
          </a:prstGeom>
        </p:spPr>
      </p:pic>
      <p:pic>
        <p:nvPicPr>
          <p:cNvPr id="12" name="Picture 11" descr="warrens DSCN3083.JPG"/>
          <p:cNvPicPr>
            <a:picLocks noChangeAspect="1"/>
          </p:cNvPicPr>
          <p:nvPr/>
        </p:nvPicPr>
        <p:blipFill>
          <a:blip r:embed="rId5" cstate="print"/>
          <a:stretch>
            <a:fillRect/>
          </a:stretch>
        </p:blipFill>
        <p:spPr>
          <a:xfrm>
            <a:off x="3352800" y="1795272"/>
            <a:ext cx="2286000" cy="1633728"/>
          </a:xfrm>
          <a:prstGeom prst="rect">
            <a:avLst/>
          </a:prstGeom>
        </p:spPr>
      </p:pic>
      <p:pic>
        <p:nvPicPr>
          <p:cNvPr id="15" name="Picture 14" descr="arcadia street signs 2 color.jpg"/>
          <p:cNvPicPr>
            <a:picLocks noChangeAspect="1"/>
          </p:cNvPicPr>
          <p:nvPr/>
        </p:nvPicPr>
        <p:blipFill>
          <a:blip r:embed="rId6" cstate="print"/>
          <a:srcRect t="10475" b="19693"/>
          <a:stretch>
            <a:fillRect/>
          </a:stretch>
        </p:blipFill>
        <p:spPr>
          <a:xfrm>
            <a:off x="3352800" y="4343400"/>
            <a:ext cx="2286000" cy="1524000"/>
          </a:xfrm>
          <a:prstGeom prst="rect">
            <a:avLst/>
          </a:prstGeom>
        </p:spPr>
      </p:pic>
      <p:sp>
        <p:nvSpPr>
          <p:cNvPr id="16" name="TextBox 15"/>
          <p:cNvSpPr txBox="1"/>
          <p:nvPr/>
        </p:nvSpPr>
        <p:spPr>
          <a:xfrm>
            <a:off x="3352800" y="5906869"/>
            <a:ext cx="2286000" cy="646331"/>
          </a:xfrm>
          <a:prstGeom prst="rect">
            <a:avLst/>
          </a:prstGeom>
          <a:noFill/>
        </p:spPr>
        <p:txBody>
          <a:bodyPr wrap="square" rtlCol="0">
            <a:spAutoFit/>
          </a:bodyPr>
          <a:lstStyle/>
          <a:p>
            <a:pPr algn="ctr"/>
            <a:r>
              <a:rPr lang="en-US" dirty="0"/>
              <a:t>Street Signs</a:t>
            </a:r>
          </a:p>
          <a:p>
            <a:pPr algn="ctr"/>
            <a:r>
              <a:rPr lang="en-US" dirty="0"/>
              <a:t>Arcadia Lions</a:t>
            </a:r>
          </a:p>
        </p:txBody>
      </p:sp>
    </p:spTree>
    <p:extLst>
      <p:ext uri="{BB962C8B-B14F-4D97-AF65-F5344CB8AC3E}">
        <p14:creationId xmlns:p14="http://schemas.microsoft.com/office/powerpoint/2010/main" val="2732577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02003"/>
            <a:ext cx="8382000" cy="664797"/>
          </a:xfrm>
        </p:spPr>
        <p:txBody>
          <a:bodyPr>
            <a:noAutofit/>
          </a:bodyPr>
          <a:lstStyle/>
          <a:p>
            <a:r>
              <a:rPr lang="en-US" sz="5400" dirty="0"/>
              <a:t>Legacy 1 Project Examples</a:t>
            </a:r>
          </a:p>
        </p:txBody>
      </p:sp>
      <p:pic>
        <p:nvPicPr>
          <p:cNvPr id="17" name="Picture 16" descr="laek tomahawk grill donation color.jpg"/>
          <p:cNvPicPr>
            <a:picLocks noChangeAspect="1"/>
          </p:cNvPicPr>
          <p:nvPr/>
        </p:nvPicPr>
        <p:blipFill>
          <a:blip r:embed="rId3" cstate="print"/>
          <a:stretch>
            <a:fillRect/>
          </a:stretch>
        </p:blipFill>
        <p:spPr>
          <a:xfrm>
            <a:off x="3048000" y="3325368"/>
            <a:ext cx="2286000" cy="2846832"/>
          </a:xfrm>
          <a:prstGeom prst="rect">
            <a:avLst/>
          </a:prstGeom>
        </p:spPr>
      </p:pic>
      <p:pic>
        <p:nvPicPr>
          <p:cNvPr id="18" name="Picture 17" descr="McFarland Gazebo Brick Install.JPG"/>
          <p:cNvPicPr>
            <a:picLocks noChangeAspect="1"/>
          </p:cNvPicPr>
          <p:nvPr/>
        </p:nvPicPr>
        <p:blipFill>
          <a:blip r:embed="rId4" cstate="print"/>
          <a:stretch>
            <a:fillRect/>
          </a:stretch>
        </p:blipFill>
        <p:spPr>
          <a:xfrm>
            <a:off x="3048000" y="1560576"/>
            <a:ext cx="2286000" cy="1716024"/>
          </a:xfrm>
          <a:prstGeom prst="rect">
            <a:avLst/>
          </a:prstGeom>
        </p:spPr>
      </p:pic>
      <p:pic>
        <p:nvPicPr>
          <p:cNvPr id="21" name="Picture 20" descr="Spooner Trego glass collect color.jpg"/>
          <p:cNvPicPr>
            <a:picLocks noChangeAspect="1"/>
          </p:cNvPicPr>
          <p:nvPr/>
        </p:nvPicPr>
        <p:blipFill>
          <a:blip r:embed="rId5" cstate="print"/>
          <a:stretch>
            <a:fillRect/>
          </a:stretch>
        </p:blipFill>
        <p:spPr>
          <a:xfrm>
            <a:off x="5562600" y="1524000"/>
            <a:ext cx="2286000" cy="2173224"/>
          </a:xfrm>
          <a:prstGeom prst="rect">
            <a:avLst/>
          </a:prstGeom>
        </p:spPr>
      </p:pic>
      <p:pic>
        <p:nvPicPr>
          <p:cNvPr id="22" name="Picture 21" descr="Trempealeau IMG_0207 color.jpg"/>
          <p:cNvPicPr>
            <a:picLocks noChangeAspect="1"/>
          </p:cNvPicPr>
          <p:nvPr/>
        </p:nvPicPr>
        <p:blipFill>
          <a:blip r:embed="rId6" cstate="print"/>
          <a:srcRect t="9778"/>
          <a:stretch>
            <a:fillRect/>
          </a:stretch>
        </p:blipFill>
        <p:spPr>
          <a:xfrm>
            <a:off x="609600" y="4062984"/>
            <a:ext cx="2286000" cy="2109216"/>
          </a:xfrm>
          <a:prstGeom prst="rect">
            <a:avLst/>
          </a:prstGeom>
        </p:spPr>
      </p:pic>
      <p:pic>
        <p:nvPicPr>
          <p:cNvPr id="23" name="Picture 22" descr="verona benches 100_1244 color.jpg"/>
          <p:cNvPicPr>
            <a:picLocks noChangeAspect="1"/>
          </p:cNvPicPr>
          <p:nvPr/>
        </p:nvPicPr>
        <p:blipFill>
          <a:blip r:embed="rId7" cstate="print"/>
          <a:stretch>
            <a:fillRect/>
          </a:stretch>
        </p:blipFill>
        <p:spPr>
          <a:xfrm>
            <a:off x="5562600" y="3828288"/>
            <a:ext cx="2286000" cy="2267712"/>
          </a:xfrm>
          <a:prstGeom prst="rect">
            <a:avLst/>
          </a:prstGeom>
        </p:spPr>
      </p:pic>
      <p:pic>
        <p:nvPicPr>
          <p:cNvPr id="25" name="Picture 24" descr="west allis central tree planting IMG_0220 color.jpg"/>
          <p:cNvPicPr>
            <a:picLocks noChangeAspect="1"/>
          </p:cNvPicPr>
          <p:nvPr/>
        </p:nvPicPr>
        <p:blipFill>
          <a:blip r:embed="rId8" cstate="print"/>
          <a:stretch>
            <a:fillRect/>
          </a:stretch>
        </p:blipFill>
        <p:spPr>
          <a:xfrm>
            <a:off x="609600" y="1533144"/>
            <a:ext cx="2286000" cy="2429256"/>
          </a:xfrm>
          <a:prstGeom prst="rect">
            <a:avLst/>
          </a:prstGeom>
        </p:spPr>
      </p:pic>
    </p:spTree>
    <p:extLst>
      <p:ext uri="{BB962C8B-B14F-4D97-AF65-F5344CB8AC3E}">
        <p14:creationId xmlns:p14="http://schemas.microsoft.com/office/powerpoint/2010/main" val="274012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89205"/>
            <a:ext cx="8382000" cy="1163395"/>
          </a:xfrm>
        </p:spPr>
        <p:txBody>
          <a:bodyPr>
            <a:normAutofit fontScale="90000"/>
          </a:bodyPr>
          <a:lstStyle/>
          <a:p>
            <a:r>
              <a:rPr lang="en-US" sz="6000" dirty="0"/>
              <a:t>Serving the Community</a:t>
            </a:r>
            <a:br>
              <a:rPr lang="en-US" sz="6000" dirty="0"/>
            </a:br>
            <a:br>
              <a:rPr lang="en-US" dirty="0"/>
            </a:br>
            <a:endParaRPr lang="en-US" dirty="0">
              <a:solidFill>
                <a:schemeClr val="tx2"/>
              </a:solidFill>
            </a:endParaRPr>
          </a:p>
        </p:txBody>
      </p:sp>
      <p:sp>
        <p:nvSpPr>
          <p:cNvPr id="5" name="TextBox 4"/>
          <p:cNvSpPr txBox="1"/>
          <p:nvPr/>
        </p:nvSpPr>
        <p:spPr>
          <a:xfrm>
            <a:off x="330200" y="1295400"/>
            <a:ext cx="6375400" cy="707886"/>
          </a:xfrm>
          <a:prstGeom prst="rect">
            <a:avLst/>
          </a:prstGeom>
          <a:noFill/>
          <a:effectLst>
            <a:reflection blurRad="6350" stA="50000" endA="300" endPos="55000" dir="5400000" sy="-100000" algn="bl" rotWithShape="0"/>
          </a:effectLst>
        </p:spPr>
        <p:txBody>
          <a:bodyPr wrap="square" rtlCol="0">
            <a:spAutoFit/>
          </a:bodyPr>
          <a:lstStyle/>
          <a:p>
            <a:r>
              <a:rPr lang="en-US" sz="4000" dirty="0">
                <a:solidFill>
                  <a:srgbClr val="FFD03B"/>
                </a:solidFill>
                <a:effectLst>
                  <a:reflection blurRad="6350" stA="55000" endA="300" endPos="45500" dir="5400000" sy="-100000" algn="bl" rotWithShape="0"/>
                </a:effectLst>
              </a:rPr>
              <a:t>Level 2 Legacy Projects</a:t>
            </a:r>
            <a:endParaRPr lang="en-US" dirty="0">
              <a:solidFill>
                <a:srgbClr val="FFD03B"/>
              </a:solidFill>
              <a:effectLst>
                <a:reflection blurRad="6350" stA="55000" endA="300" endPos="45500" dir="5400000" sy="-100000" algn="bl" rotWithShape="0"/>
              </a:effectLst>
            </a:endParaRPr>
          </a:p>
        </p:txBody>
      </p:sp>
      <p:sp>
        <p:nvSpPr>
          <p:cNvPr id="7" name="Text Placeholder 2"/>
          <p:cNvSpPr txBox="1">
            <a:spLocks/>
          </p:cNvSpPr>
          <p:nvPr/>
        </p:nvSpPr>
        <p:spPr>
          <a:xfrm>
            <a:off x="292100" y="3067080"/>
            <a:ext cx="8559800" cy="4019520"/>
          </a:xfrm>
          <a:prstGeom prst="rect">
            <a:avLst/>
          </a:prstGeom>
        </p:spPr>
        <p:txBody>
          <a:bodyPr vert="horz" wrap="square" lIns="182880" tIns="0" rIns="182880" bIns="0" numCol="1" spcCol="91440" rtlCol="0">
            <a:no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Build/Refurbish a Park Shelter</a:t>
            </a:r>
          </a:p>
          <a:p>
            <a:r>
              <a:rPr lang="en-US" sz="2400" dirty="0"/>
              <a:t>Refurbish a Park or Playground</a:t>
            </a:r>
          </a:p>
          <a:p>
            <a:r>
              <a:rPr lang="en-US" sz="2400" dirty="0"/>
              <a:t>Build a Park Concession Stand</a:t>
            </a:r>
          </a:p>
          <a:p>
            <a:r>
              <a:rPr lang="en-US" sz="2400" dirty="0"/>
              <a:t>Bleachers at the ball diamond</a:t>
            </a:r>
          </a:p>
          <a:p>
            <a:r>
              <a:rPr lang="en-US" sz="2400" dirty="0"/>
              <a:t>Fishing pier</a:t>
            </a:r>
          </a:p>
          <a:p>
            <a:r>
              <a:rPr lang="en-US" sz="2400" dirty="0"/>
              <a:t>Walking path in a local park</a:t>
            </a:r>
          </a:p>
          <a:p>
            <a:r>
              <a:rPr lang="en-US" sz="2400" dirty="0"/>
              <a:t>Game trail</a:t>
            </a:r>
          </a:p>
          <a:p>
            <a:r>
              <a:rPr lang="en-US" sz="2400" dirty="0"/>
              <a:t>Lining a street with trees</a:t>
            </a:r>
          </a:p>
          <a:p>
            <a:pPr marL="0" indent="0">
              <a:buNone/>
            </a:pPr>
            <a:endParaRPr lang="en-US" sz="2400" dirty="0"/>
          </a:p>
          <a:p>
            <a:endParaRPr lang="en-US" sz="2000" dirty="0"/>
          </a:p>
          <a:p>
            <a:endParaRPr lang="en-US" sz="2000" dirty="0"/>
          </a:p>
          <a:p>
            <a:pPr marL="0" indent="0">
              <a:buFontTx/>
              <a:buNone/>
            </a:pPr>
            <a:endParaRPr lang="en-US" sz="2800" dirty="0"/>
          </a:p>
          <a:p>
            <a:pPr marL="0" indent="0">
              <a:buFontTx/>
              <a:buNone/>
            </a:pPr>
            <a:endParaRPr lang="en-US" sz="2800" dirty="0"/>
          </a:p>
        </p:txBody>
      </p:sp>
      <p:sp>
        <p:nvSpPr>
          <p:cNvPr id="8" name="TextBox 7"/>
          <p:cNvSpPr txBox="1"/>
          <p:nvPr/>
        </p:nvSpPr>
        <p:spPr>
          <a:xfrm>
            <a:off x="381000" y="2433935"/>
            <a:ext cx="4114800" cy="523220"/>
          </a:xfrm>
          <a:prstGeom prst="rect">
            <a:avLst/>
          </a:prstGeom>
          <a:noFill/>
        </p:spPr>
        <p:txBody>
          <a:bodyPr wrap="square" rtlCol="0">
            <a:spAutoFit/>
          </a:bodyPr>
          <a:lstStyle/>
          <a:p>
            <a:r>
              <a:rPr lang="en-US" sz="2800" b="1" dirty="0">
                <a:solidFill>
                  <a:srgbClr val="FFD03B"/>
                </a:solidFill>
                <a:effectLst/>
              </a:rPr>
              <a:t>Provide a Community Gift</a:t>
            </a:r>
            <a:endParaRPr lang="en-US" sz="1200" b="1" dirty="0">
              <a:solidFill>
                <a:srgbClr val="FFD03B"/>
              </a:solidFill>
              <a:effectLst/>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12472">
            <a:off x="6858000" y="3798934"/>
            <a:ext cx="1790700" cy="2190974"/>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039855">
            <a:off x="5181600" y="2440336"/>
            <a:ext cx="2026920" cy="1520190"/>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74559" y="1905000"/>
            <a:ext cx="1536041" cy="2115312"/>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35880" y="3886200"/>
            <a:ext cx="1874520" cy="1448848"/>
          </a:xfrm>
          <a:prstGeom prst="rect">
            <a:avLst/>
          </a:prstGeom>
        </p:spPr>
      </p:pic>
    </p:spTree>
    <p:extLst>
      <p:ext uri="{BB962C8B-B14F-4D97-AF65-F5344CB8AC3E}">
        <p14:creationId xmlns:p14="http://schemas.microsoft.com/office/powerpoint/2010/main" val="76964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Legacy 2 Project Examples</a:t>
            </a:r>
          </a:p>
        </p:txBody>
      </p:sp>
      <p:pic>
        <p:nvPicPr>
          <p:cNvPr id="9" name="Picture 8" descr="DSCN2006[1] color.jpg"/>
          <p:cNvPicPr>
            <a:picLocks noChangeAspect="1"/>
          </p:cNvPicPr>
          <p:nvPr/>
        </p:nvPicPr>
        <p:blipFill>
          <a:blip r:embed="rId3" cstate="print"/>
          <a:stretch>
            <a:fillRect/>
          </a:stretch>
        </p:blipFill>
        <p:spPr>
          <a:xfrm>
            <a:off x="5562600" y="4495800"/>
            <a:ext cx="2286000" cy="1716024"/>
          </a:xfrm>
          <a:prstGeom prst="rect">
            <a:avLst/>
          </a:prstGeom>
        </p:spPr>
      </p:pic>
      <p:pic>
        <p:nvPicPr>
          <p:cNvPr id="11" name="Picture 10" descr="kids fishing 4 color.jpg"/>
          <p:cNvPicPr>
            <a:picLocks noChangeAspect="1"/>
          </p:cNvPicPr>
          <p:nvPr/>
        </p:nvPicPr>
        <p:blipFill>
          <a:blip r:embed="rId4" cstate="print"/>
          <a:srcRect t="4259"/>
          <a:stretch>
            <a:fillRect/>
          </a:stretch>
        </p:blipFill>
        <p:spPr>
          <a:xfrm>
            <a:off x="3048000" y="4495800"/>
            <a:ext cx="2286000" cy="1712976"/>
          </a:xfrm>
          <a:prstGeom prst="rect">
            <a:avLst/>
          </a:prstGeom>
        </p:spPr>
      </p:pic>
      <p:pic>
        <p:nvPicPr>
          <p:cNvPr id="12" name="Picture 11" descr="lake holcombe bleachers IMG_0160 (2) color.jpg"/>
          <p:cNvPicPr>
            <a:picLocks noChangeAspect="1"/>
          </p:cNvPicPr>
          <p:nvPr/>
        </p:nvPicPr>
        <p:blipFill>
          <a:blip r:embed="rId5" cstate="print"/>
          <a:srcRect b="4326"/>
          <a:stretch>
            <a:fillRect/>
          </a:stretch>
        </p:blipFill>
        <p:spPr>
          <a:xfrm>
            <a:off x="533400" y="4495800"/>
            <a:ext cx="2286000" cy="1752600"/>
          </a:xfrm>
          <a:prstGeom prst="rect">
            <a:avLst/>
          </a:prstGeom>
        </p:spPr>
      </p:pic>
      <p:pic>
        <p:nvPicPr>
          <p:cNvPr id="13" name="Picture 12" descr="marshall shelter 13082638_1072023032866437_9147276932095456683_n color.jpg"/>
          <p:cNvPicPr>
            <a:picLocks noChangeAspect="1"/>
          </p:cNvPicPr>
          <p:nvPr/>
        </p:nvPicPr>
        <p:blipFill>
          <a:blip r:embed="rId6" cstate="print"/>
          <a:srcRect t="5622" b="19415"/>
          <a:stretch>
            <a:fillRect/>
          </a:stretch>
        </p:blipFill>
        <p:spPr>
          <a:xfrm>
            <a:off x="5562600" y="1295400"/>
            <a:ext cx="2286000" cy="3048000"/>
          </a:xfrm>
          <a:prstGeom prst="rect">
            <a:avLst/>
          </a:prstGeom>
        </p:spPr>
      </p:pic>
      <p:pic>
        <p:nvPicPr>
          <p:cNvPr id="14" name="Picture 13" descr="Menomonie game trail color.jpg"/>
          <p:cNvPicPr>
            <a:picLocks noChangeAspect="1"/>
          </p:cNvPicPr>
          <p:nvPr/>
        </p:nvPicPr>
        <p:blipFill>
          <a:blip r:embed="rId7" cstate="print"/>
          <a:srcRect t="29218"/>
          <a:stretch>
            <a:fillRect/>
          </a:stretch>
        </p:blipFill>
        <p:spPr>
          <a:xfrm>
            <a:off x="533400" y="1295400"/>
            <a:ext cx="2286000" cy="2953512"/>
          </a:xfrm>
          <a:prstGeom prst="rect">
            <a:avLst/>
          </a:prstGeom>
        </p:spPr>
      </p:pic>
      <p:pic>
        <p:nvPicPr>
          <p:cNvPr id="16" name="Picture 15" descr="tree plantins in Birganj nepal 14068143_1213196235388585_3650321166476017439_n.jpg"/>
          <p:cNvPicPr>
            <a:picLocks noChangeAspect="1"/>
          </p:cNvPicPr>
          <p:nvPr/>
        </p:nvPicPr>
        <p:blipFill>
          <a:blip r:embed="rId8" cstate="print"/>
          <a:stretch>
            <a:fillRect/>
          </a:stretch>
        </p:blipFill>
        <p:spPr>
          <a:xfrm>
            <a:off x="3048000" y="1295400"/>
            <a:ext cx="2286000" cy="3048000"/>
          </a:xfrm>
          <a:prstGeom prst="rect">
            <a:avLst/>
          </a:prstGeom>
        </p:spPr>
      </p:pic>
    </p:spTree>
    <p:extLst>
      <p:ext uri="{BB962C8B-B14F-4D97-AF65-F5344CB8AC3E}">
        <p14:creationId xmlns:p14="http://schemas.microsoft.com/office/powerpoint/2010/main" val="5402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rinceton P1020155 (1) color.jpg"/>
          <p:cNvPicPr>
            <a:picLocks noChangeAspect="1"/>
          </p:cNvPicPr>
          <p:nvPr/>
        </p:nvPicPr>
        <p:blipFill>
          <a:blip r:embed="rId3" cstate="print"/>
          <a:srcRect b="17820"/>
          <a:stretch>
            <a:fillRect/>
          </a:stretch>
        </p:blipFill>
        <p:spPr>
          <a:xfrm rot="21078365">
            <a:off x="4381502" y="2793674"/>
            <a:ext cx="2286000" cy="1447800"/>
          </a:xfrm>
          <a:prstGeom prst="rect">
            <a:avLst/>
          </a:prstGeom>
        </p:spPr>
      </p:pic>
      <p:sp>
        <p:nvSpPr>
          <p:cNvPr id="2" name="Title 1"/>
          <p:cNvSpPr>
            <a:spLocks noGrp="1"/>
          </p:cNvSpPr>
          <p:nvPr>
            <p:ph type="title"/>
          </p:nvPr>
        </p:nvSpPr>
        <p:spPr>
          <a:xfrm>
            <a:off x="381000" y="589205"/>
            <a:ext cx="8382000" cy="1163395"/>
          </a:xfrm>
        </p:spPr>
        <p:txBody>
          <a:bodyPr>
            <a:normAutofit fontScale="90000"/>
          </a:bodyPr>
          <a:lstStyle/>
          <a:p>
            <a:r>
              <a:rPr lang="en-US" sz="6000" dirty="0"/>
              <a:t>Serving the Community</a:t>
            </a:r>
            <a:br>
              <a:rPr lang="en-US" sz="6000" dirty="0"/>
            </a:br>
            <a:br>
              <a:rPr lang="en-US" dirty="0"/>
            </a:br>
            <a:endParaRPr lang="en-US" dirty="0">
              <a:solidFill>
                <a:schemeClr val="tx2"/>
              </a:solidFill>
            </a:endParaRPr>
          </a:p>
        </p:txBody>
      </p:sp>
      <p:sp>
        <p:nvSpPr>
          <p:cNvPr id="5" name="TextBox 4"/>
          <p:cNvSpPr txBox="1"/>
          <p:nvPr/>
        </p:nvSpPr>
        <p:spPr>
          <a:xfrm>
            <a:off x="330200" y="1295400"/>
            <a:ext cx="6375400" cy="707886"/>
          </a:xfrm>
          <a:prstGeom prst="rect">
            <a:avLst/>
          </a:prstGeom>
          <a:noFill/>
          <a:effectLst>
            <a:reflection blurRad="6350" stA="50000" endA="300" endPos="55000" dir="5400000" sy="-100000" algn="bl" rotWithShape="0"/>
          </a:effectLst>
        </p:spPr>
        <p:txBody>
          <a:bodyPr wrap="square" rtlCol="0">
            <a:spAutoFit/>
          </a:bodyPr>
          <a:lstStyle/>
          <a:p>
            <a:r>
              <a:rPr lang="en-US" sz="4000" dirty="0">
                <a:solidFill>
                  <a:srgbClr val="FFD03B"/>
                </a:solidFill>
                <a:effectLst>
                  <a:reflection blurRad="6350" stA="55000" endA="300" endPos="45500" dir="5400000" sy="-100000" algn="bl" rotWithShape="0"/>
                </a:effectLst>
              </a:rPr>
              <a:t>Level 3 Legacy Projects</a:t>
            </a:r>
            <a:endParaRPr lang="en-US" dirty="0">
              <a:solidFill>
                <a:srgbClr val="FFD03B"/>
              </a:solidFill>
              <a:effectLst>
                <a:reflection blurRad="6350" stA="55000" endA="300" endPos="45500" dir="5400000" sy="-100000" algn="bl" rotWithShape="0"/>
              </a:effectLst>
            </a:endParaRPr>
          </a:p>
        </p:txBody>
      </p:sp>
      <p:sp>
        <p:nvSpPr>
          <p:cNvPr id="7" name="Text Placeholder 2"/>
          <p:cNvSpPr txBox="1">
            <a:spLocks/>
          </p:cNvSpPr>
          <p:nvPr/>
        </p:nvSpPr>
        <p:spPr>
          <a:xfrm>
            <a:off x="292100" y="2457480"/>
            <a:ext cx="8559800" cy="4019520"/>
          </a:xfrm>
          <a:prstGeom prst="rect">
            <a:avLst/>
          </a:prstGeom>
        </p:spPr>
        <p:txBody>
          <a:bodyPr vert="horz" wrap="square" lIns="182880" tIns="0" rIns="182880" bIns="0" numCol="2" spcCol="91440" rtlCol="0">
            <a:no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dirty="0"/>
          </a:p>
          <a:p>
            <a:endParaRPr lang="en-US" sz="2000" dirty="0"/>
          </a:p>
          <a:p>
            <a:endParaRPr lang="en-US" sz="2000" dirty="0"/>
          </a:p>
          <a:p>
            <a:pPr marL="0" indent="0">
              <a:buFontTx/>
              <a:buNone/>
            </a:pPr>
            <a:endParaRPr lang="en-US" sz="2800" dirty="0"/>
          </a:p>
          <a:p>
            <a:pPr marL="0" indent="0">
              <a:buFontTx/>
              <a:buNone/>
            </a:pPr>
            <a:endParaRPr lang="en-US" sz="2800" dirty="0"/>
          </a:p>
        </p:txBody>
      </p:sp>
      <p:sp>
        <p:nvSpPr>
          <p:cNvPr id="6" name="Text Placeholder 2"/>
          <p:cNvSpPr txBox="1">
            <a:spLocks/>
          </p:cNvSpPr>
          <p:nvPr/>
        </p:nvSpPr>
        <p:spPr>
          <a:xfrm>
            <a:off x="444500" y="3067080"/>
            <a:ext cx="8559800" cy="4019520"/>
          </a:xfrm>
          <a:prstGeom prst="rect">
            <a:avLst/>
          </a:prstGeom>
        </p:spPr>
        <p:txBody>
          <a:bodyPr vert="horz" wrap="square" lIns="182880" tIns="0" rIns="182880" bIns="0" numCol="1" spcCol="91440" rtlCol="0">
            <a:no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Expand a Library</a:t>
            </a:r>
          </a:p>
          <a:p>
            <a:r>
              <a:rPr lang="en-US" sz="2400" dirty="0"/>
              <a:t>Game Park</a:t>
            </a:r>
          </a:p>
          <a:p>
            <a:r>
              <a:rPr lang="en-US" sz="2400" dirty="0"/>
              <a:t>Splash Pad </a:t>
            </a:r>
          </a:p>
          <a:p>
            <a:r>
              <a:rPr lang="en-US" sz="2400" dirty="0"/>
              <a:t>Community Park</a:t>
            </a:r>
          </a:p>
          <a:p>
            <a:pPr defTabSz="938997">
              <a:defRPr/>
            </a:pPr>
            <a:r>
              <a:rPr lang="en-US" sz="2400" dirty="0"/>
              <a:t>Fireman’s Park</a:t>
            </a:r>
          </a:p>
          <a:p>
            <a:r>
              <a:rPr lang="en-US" sz="2400" dirty="0"/>
              <a:t>Wing on at a medical facility</a:t>
            </a:r>
          </a:p>
          <a:p>
            <a:pPr marL="0" indent="0">
              <a:buNone/>
            </a:pPr>
            <a:endParaRPr lang="en-US" sz="2400" dirty="0"/>
          </a:p>
          <a:p>
            <a:endParaRPr lang="en-US" sz="2000" dirty="0"/>
          </a:p>
          <a:p>
            <a:endParaRPr lang="en-US" sz="2000" dirty="0"/>
          </a:p>
          <a:p>
            <a:pPr marL="0" indent="0">
              <a:buFontTx/>
              <a:buNone/>
            </a:pPr>
            <a:endParaRPr lang="en-US" sz="2800" dirty="0"/>
          </a:p>
          <a:p>
            <a:pPr marL="0" indent="0">
              <a:buFontTx/>
              <a:buNone/>
            </a:pPr>
            <a:endParaRPr lang="en-US" sz="2800" dirty="0"/>
          </a:p>
        </p:txBody>
      </p:sp>
      <p:sp>
        <p:nvSpPr>
          <p:cNvPr id="9" name="TextBox 8"/>
          <p:cNvSpPr txBox="1"/>
          <p:nvPr/>
        </p:nvSpPr>
        <p:spPr>
          <a:xfrm>
            <a:off x="381000" y="2357735"/>
            <a:ext cx="4419600" cy="523220"/>
          </a:xfrm>
          <a:prstGeom prst="rect">
            <a:avLst/>
          </a:prstGeom>
          <a:noFill/>
        </p:spPr>
        <p:txBody>
          <a:bodyPr wrap="square" rtlCol="0">
            <a:spAutoFit/>
          </a:bodyPr>
          <a:lstStyle/>
          <a:p>
            <a:r>
              <a:rPr lang="en-US" sz="2800" b="1" dirty="0">
                <a:solidFill>
                  <a:srgbClr val="FFD03B"/>
                </a:solidFill>
                <a:effectLst/>
              </a:rPr>
              <a:t>Make a Community Impact</a:t>
            </a:r>
            <a:endParaRPr lang="en-US" sz="1200" b="1" dirty="0">
              <a:solidFill>
                <a:srgbClr val="FFD03B"/>
              </a:solidFill>
              <a:effectLst/>
            </a:endParaRPr>
          </a:p>
        </p:txBody>
      </p:sp>
      <p:pic>
        <p:nvPicPr>
          <p:cNvPr id="10" name="Picture 9" descr="splash-pad.jpg"/>
          <p:cNvPicPr>
            <a:picLocks noChangeAspect="1"/>
          </p:cNvPicPr>
          <p:nvPr/>
        </p:nvPicPr>
        <p:blipFill>
          <a:blip r:embed="rId6" cstate="print"/>
          <a:srcRect r="18297"/>
          <a:stretch>
            <a:fillRect/>
          </a:stretch>
        </p:blipFill>
        <p:spPr>
          <a:xfrm rot="441299">
            <a:off x="6555468" y="2389039"/>
            <a:ext cx="1752600" cy="2222297"/>
          </a:xfrm>
          <a:prstGeom prst="rect">
            <a:avLst/>
          </a:prstGeom>
        </p:spPr>
      </p:pic>
      <p:pic>
        <p:nvPicPr>
          <p:cNvPr id="15" name="Picture 14" descr="oak creek IMG_2598.JPG"/>
          <p:cNvPicPr>
            <a:picLocks noChangeAspect="1"/>
          </p:cNvPicPr>
          <p:nvPr/>
        </p:nvPicPr>
        <p:blipFill>
          <a:blip r:embed="rId7" cstate="print"/>
          <a:stretch>
            <a:fillRect/>
          </a:stretch>
        </p:blipFill>
        <p:spPr>
          <a:xfrm>
            <a:off x="5512573" y="3732819"/>
            <a:ext cx="1650227" cy="1897761"/>
          </a:xfrm>
          <a:prstGeom prst="rect">
            <a:avLst/>
          </a:prstGeom>
        </p:spPr>
      </p:pic>
    </p:spTree>
    <p:extLst>
      <p:ext uri="{BB962C8B-B14F-4D97-AF65-F5344CB8AC3E}">
        <p14:creationId xmlns:p14="http://schemas.microsoft.com/office/powerpoint/2010/main" val="278772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Legacy 3 Project Examples</a:t>
            </a:r>
          </a:p>
        </p:txBody>
      </p:sp>
      <p:pic>
        <p:nvPicPr>
          <p:cNvPr id="15" name="Picture 14" descr="newburg sign IMG_0215 color.jpg"/>
          <p:cNvPicPr>
            <a:picLocks noChangeAspect="1"/>
          </p:cNvPicPr>
          <p:nvPr/>
        </p:nvPicPr>
        <p:blipFill>
          <a:blip r:embed="rId3" cstate="print"/>
          <a:srcRect b="22222"/>
          <a:stretch>
            <a:fillRect/>
          </a:stretch>
        </p:blipFill>
        <p:spPr>
          <a:xfrm>
            <a:off x="609600" y="4495800"/>
            <a:ext cx="2063931" cy="1444752"/>
          </a:xfrm>
          <a:prstGeom prst="rect">
            <a:avLst/>
          </a:prstGeom>
        </p:spPr>
      </p:pic>
      <p:pic>
        <p:nvPicPr>
          <p:cNvPr id="17" name="Picture 16" descr="princeton P1020155 (1) color.jpg"/>
          <p:cNvPicPr>
            <a:picLocks noChangeAspect="1"/>
          </p:cNvPicPr>
          <p:nvPr/>
        </p:nvPicPr>
        <p:blipFill>
          <a:blip r:embed="rId4" cstate="print"/>
          <a:srcRect b="17820"/>
          <a:stretch>
            <a:fillRect/>
          </a:stretch>
        </p:blipFill>
        <p:spPr>
          <a:xfrm>
            <a:off x="2895600" y="4495800"/>
            <a:ext cx="2286000" cy="1447800"/>
          </a:xfrm>
          <a:prstGeom prst="rect">
            <a:avLst/>
          </a:prstGeom>
        </p:spPr>
      </p:pic>
      <p:pic>
        <p:nvPicPr>
          <p:cNvPr id="18" name="Picture 17" descr="untitled.png"/>
          <p:cNvPicPr>
            <a:picLocks noChangeAspect="1"/>
          </p:cNvPicPr>
          <p:nvPr/>
        </p:nvPicPr>
        <p:blipFill>
          <a:blip r:embed="rId5" cstate="print"/>
          <a:srcRect t="15556"/>
          <a:stretch>
            <a:fillRect/>
          </a:stretch>
        </p:blipFill>
        <p:spPr>
          <a:xfrm>
            <a:off x="609600" y="1447800"/>
            <a:ext cx="4572009" cy="2895607"/>
          </a:xfrm>
          <a:prstGeom prst="rect">
            <a:avLst/>
          </a:prstGeom>
        </p:spPr>
      </p:pic>
      <p:pic>
        <p:nvPicPr>
          <p:cNvPr id="19" name="Picture 18" descr="13490858_10208225599650593_5468807557800868156_o.jpg"/>
          <p:cNvPicPr>
            <a:picLocks noChangeAspect="1"/>
          </p:cNvPicPr>
          <p:nvPr/>
        </p:nvPicPr>
        <p:blipFill>
          <a:blip r:embed="rId6" cstate="print"/>
          <a:stretch>
            <a:fillRect/>
          </a:stretch>
        </p:blipFill>
        <p:spPr>
          <a:xfrm>
            <a:off x="5486400" y="4495800"/>
            <a:ext cx="2286000" cy="1453896"/>
          </a:xfrm>
          <a:prstGeom prst="rect">
            <a:avLst/>
          </a:prstGeom>
        </p:spPr>
      </p:pic>
      <p:pic>
        <p:nvPicPr>
          <p:cNvPr id="20" name="Picture 19" descr="splash-pad.jpg"/>
          <p:cNvPicPr>
            <a:picLocks noChangeAspect="1"/>
          </p:cNvPicPr>
          <p:nvPr/>
        </p:nvPicPr>
        <p:blipFill>
          <a:blip r:embed="rId7" cstate="print"/>
          <a:srcRect r="18297"/>
          <a:stretch>
            <a:fillRect/>
          </a:stretch>
        </p:blipFill>
        <p:spPr>
          <a:xfrm>
            <a:off x="5486400" y="1447800"/>
            <a:ext cx="2286000" cy="2898648"/>
          </a:xfrm>
          <a:prstGeom prst="rect">
            <a:avLst/>
          </a:prstGeom>
        </p:spPr>
      </p:pic>
    </p:spTree>
    <p:extLst>
      <p:ext uri="{BB962C8B-B14F-4D97-AF65-F5344CB8AC3E}">
        <p14:creationId xmlns:p14="http://schemas.microsoft.com/office/powerpoint/2010/main" val="171138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Legacy Project Examples – Parks</a:t>
            </a:r>
          </a:p>
        </p:txBody>
      </p:sp>
      <p:sp>
        <p:nvSpPr>
          <p:cNvPr id="3" name="Content Placeholder 2"/>
          <p:cNvSpPr>
            <a:spLocks noGrp="1"/>
          </p:cNvSpPr>
          <p:nvPr>
            <p:ph idx="1"/>
          </p:nvPr>
        </p:nvSpPr>
        <p:spPr>
          <a:xfrm>
            <a:off x="863428" y="1411069"/>
            <a:ext cx="1524000" cy="1040285"/>
          </a:xfrm>
        </p:spPr>
        <p:txBody>
          <a:bodyPr/>
          <a:lstStyle/>
          <a:p>
            <a:pPr>
              <a:buNone/>
            </a:pPr>
            <a:r>
              <a:rPr lang="en-US" sz="3600" dirty="0"/>
              <a:t>Level</a:t>
            </a:r>
            <a:r>
              <a:rPr lang="en-US" dirty="0"/>
              <a:t> 1</a:t>
            </a:r>
          </a:p>
          <a:p>
            <a:pPr>
              <a:buNone/>
            </a:pPr>
            <a:endParaRPr lang="en-US" dirty="0"/>
          </a:p>
        </p:txBody>
      </p:sp>
      <p:pic>
        <p:nvPicPr>
          <p:cNvPr id="4" name="Picture 3" descr="lake wi little free library P1020321 color.jpg"/>
          <p:cNvPicPr>
            <a:picLocks noChangeAspect="1"/>
          </p:cNvPicPr>
          <p:nvPr/>
        </p:nvPicPr>
        <p:blipFill>
          <a:blip r:embed="rId3" cstate="print"/>
          <a:stretch>
            <a:fillRect/>
          </a:stretch>
        </p:blipFill>
        <p:spPr>
          <a:xfrm>
            <a:off x="507657" y="2173069"/>
            <a:ext cx="2235543" cy="2743200"/>
          </a:xfrm>
          <a:prstGeom prst="rect">
            <a:avLst/>
          </a:prstGeom>
        </p:spPr>
      </p:pic>
      <p:sp>
        <p:nvSpPr>
          <p:cNvPr id="8" name="TextBox 7"/>
          <p:cNvSpPr txBox="1"/>
          <p:nvPr/>
        </p:nvSpPr>
        <p:spPr>
          <a:xfrm>
            <a:off x="457200" y="4916269"/>
            <a:ext cx="2286000" cy="646331"/>
          </a:xfrm>
          <a:prstGeom prst="rect">
            <a:avLst/>
          </a:prstGeom>
          <a:noFill/>
        </p:spPr>
        <p:txBody>
          <a:bodyPr wrap="square" rtlCol="0">
            <a:spAutoFit/>
          </a:bodyPr>
          <a:lstStyle/>
          <a:p>
            <a:pPr algn="ctr"/>
            <a:r>
              <a:rPr lang="en-US" dirty="0"/>
              <a:t>Water Fountain</a:t>
            </a:r>
          </a:p>
          <a:p>
            <a:pPr algn="ctr"/>
            <a:r>
              <a:rPr lang="en-US" dirty="0"/>
              <a:t>St Joseph Ridge Lions</a:t>
            </a:r>
          </a:p>
        </p:txBody>
      </p:sp>
      <p:sp>
        <p:nvSpPr>
          <p:cNvPr id="5" name="Content Placeholder 2"/>
          <p:cNvSpPr txBox="1">
            <a:spLocks/>
          </p:cNvSpPr>
          <p:nvPr/>
        </p:nvSpPr>
        <p:spPr>
          <a:xfrm>
            <a:off x="3771900" y="1447800"/>
            <a:ext cx="1524000" cy="685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rPr>
              <a:t>Level 2</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TextBox 9"/>
          <p:cNvSpPr txBox="1"/>
          <p:nvPr/>
        </p:nvSpPr>
        <p:spPr>
          <a:xfrm>
            <a:off x="3352800" y="3925669"/>
            <a:ext cx="2362200" cy="646331"/>
          </a:xfrm>
          <a:prstGeom prst="rect">
            <a:avLst/>
          </a:prstGeom>
          <a:noFill/>
        </p:spPr>
        <p:txBody>
          <a:bodyPr wrap="square" rtlCol="0">
            <a:spAutoFit/>
          </a:bodyPr>
          <a:lstStyle/>
          <a:p>
            <a:pPr algn="ctr"/>
            <a:r>
              <a:rPr lang="en-US" dirty="0"/>
              <a:t>Playground Equipment</a:t>
            </a:r>
          </a:p>
          <a:p>
            <a:pPr algn="ctr"/>
            <a:r>
              <a:rPr lang="en-US" dirty="0"/>
              <a:t>Pigeon Falls Lions</a:t>
            </a:r>
          </a:p>
        </p:txBody>
      </p:sp>
      <p:sp>
        <p:nvSpPr>
          <p:cNvPr id="11" name="Content Placeholder 2"/>
          <p:cNvSpPr txBox="1">
            <a:spLocks/>
          </p:cNvSpPr>
          <p:nvPr/>
        </p:nvSpPr>
        <p:spPr>
          <a:xfrm>
            <a:off x="6578943" y="1447800"/>
            <a:ext cx="1524000" cy="685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rPr>
              <a:t>Level 3</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TextBox 12"/>
          <p:cNvSpPr txBox="1"/>
          <p:nvPr/>
        </p:nvSpPr>
        <p:spPr>
          <a:xfrm>
            <a:off x="6248400" y="3886200"/>
            <a:ext cx="2286000" cy="646331"/>
          </a:xfrm>
          <a:prstGeom prst="rect">
            <a:avLst/>
          </a:prstGeom>
          <a:noFill/>
        </p:spPr>
        <p:txBody>
          <a:bodyPr wrap="square" rtlCol="0">
            <a:spAutoFit/>
          </a:bodyPr>
          <a:lstStyle/>
          <a:p>
            <a:pPr algn="ctr"/>
            <a:r>
              <a:rPr lang="en-US" dirty="0"/>
              <a:t>Community Park</a:t>
            </a:r>
          </a:p>
          <a:p>
            <a:pPr algn="ctr"/>
            <a:r>
              <a:rPr lang="en-US" dirty="0"/>
              <a:t>Princeton Lions</a:t>
            </a:r>
          </a:p>
        </p:txBody>
      </p:sp>
      <p:pic>
        <p:nvPicPr>
          <p:cNvPr id="15" name="Picture 14" descr="pigeon falls climber3 color.jpg"/>
          <p:cNvPicPr>
            <a:picLocks noChangeAspect="1"/>
          </p:cNvPicPr>
          <p:nvPr/>
        </p:nvPicPr>
        <p:blipFill>
          <a:blip r:embed="rId4" cstate="print"/>
          <a:stretch>
            <a:fillRect/>
          </a:stretch>
        </p:blipFill>
        <p:spPr>
          <a:xfrm>
            <a:off x="3390900" y="2133600"/>
            <a:ext cx="2286000" cy="1767840"/>
          </a:xfrm>
          <a:prstGeom prst="rect">
            <a:avLst/>
          </a:prstGeom>
        </p:spPr>
      </p:pic>
      <p:pic>
        <p:nvPicPr>
          <p:cNvPr id="16" name="Picture 15" descr="princeton P1020155 (1) color.jpg"/>
          <p:cNvPicPr>
            <a:picLocks noChangeAspect="1"/>
          </p:cNvPicPr>
          <p:nvPr/>
        </p:nvPicPr>
        <p:blipFill>
          <a:blip r:embed="rId5" cstate="print"/>
          <a:stretch>
            <a:fillRect/>
          </a:stretch>
        </p:blipFill>
        <p:spPr>
          <a:xfrm>
            <a:off x="6248400" y="2133600"/>
            <a:ext cx="2286000" cy="1761744"/>
          </a:xfrm>
          <a:prstGeom prst="rect">
            <a:avLst/>
          </a:prstGeom>
        </p:spPr>
      </p:pic>
      <p:pic>
        <p:nvPicPr>
          <p:cNvPr id="17" name="Picture 16" descr="St Joseph Ridge Lions color.jpg"/>
          <p:cNvPicPr>
            <a:picLocks noChangeAspect="1"/>
          </p:cNvPicPr>
          <p:nvPr/>
        </p:nvPicPr>
        <p:blipFill>
          <a:blip r:embed="rId6" cstate="print"/>
          <a:srcRect t="2657" b="-957"/>
          <a:stretch>
            <a:fillRect/>
          </a:stretch>
        </p:blipFill>
        <p:spPr>
          <a:xfrm>
            <a:off x="457200" y="2133600"/>
            <a:ext cx="2286000" cy="2819400"/>
          </a:xfrm>
          <a:prstGeom prst="rect">
            <a:avLst/>
          </a:prstGeom>
        </p:spPr>
      </p:pic>
    </p:spTree>
    <p:extLst>
      <p:ext uri="{BB962C8B-B14F-4D97-AF65-F5344CB8AC3E}">
        <p14:creationId xmlns:p14="http://schemas.microsoft.com/office/powerpoint/2010/main" val="304516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Legacy Project Examples – Literacy</a:t>
            </a:r>
          </a:p>
        </p:txBody>
      </p:sp>
      <p:sp>
        <p:nvSpPr>
          <p:cNvPr id="3" name="Content Placeholder 2"/>
          <p:cNvSpPr>
            <a:spLocks noGrp="1"/>
          </p:cNvSpPr>
          <p:nvPr>
            <p:ph idx="1"/>
          </p:nvPr>
        </p:nvSpPr>
        <p:spPr>
          <a:xfrm>
            <a:off x="863428" y="1411069"/>
            <a:ext cx="1524000" cy="1040285"/>
          </a:xfrm>
        </p:spPr>
        <p:txBody>
          <a:bodyPr/>
          <a:lstStyle/>
          <a:p>
            <a:pPr>
              <a:buNone/>
            </a:pPr>
            <a:r>
              <a:rPr lang="en-US" sz="3600" dirty="0"/>
              <a:t>Level</a:t>
            </a:r>
            <a:r>
              <a:rPr lang="en-US" dirty="0"/>
              <a:t> 1</a:t>
            </a:r>
          </a:p>
          <a:p>
            <a:pPr>
              <a:buNone/>
            </a:pPr>
            <a:endParaRPr lang="en-US" dirty="0"/>
          </a:p>
        </p:txBody>
      </p:sp>
      <p:pic>
        <p:nvPicPr>
          <p:cNvPr id="4" name="Picture 3" descr="lake wi little free library P1020321 color.jpg"/>
          <p:cNvPicPr>
            <a:picLocks noChangeAspect="1"/>
          </p:cNvPicPr>
          <p:nvPr/>
        </p:nvPicPr>
        <p:blipFill>
          <a:blip r:embed="rId3" cstate="print"/>
          <a:stretch>
            <a:fillRect/>
          </a:stretch>
        </p:blipFill>
        <p:spPr>
          <a:xfrm>
            <a:off x="507657" y="2173069"/>
            <a:ext cx="2235543" cy="2743200"/>
          </a:xfrm>
          <a:prstGeom prst="rect">
            <a:avLst/>
          </a:prstGeom>
        </p:spPr>
      </p:pic>
      <p:sp>
        <p:nvSpPr>
          <p:cNvPr id="8" name="TextBox 7"/>
          <p:cNvSpPr txBox="1"/>
          <p:nvPr/>
        </p:nvSpPr>
        <p:spPr>
          <a:xfrm>
            <a:off x="457200" y="4916269"/>
            <a:ext cx="2286000" cy="646331"/>
          </a:xfrm>
          <a:prstGeom prst="rect">
            <a:avLst/>
          </a:prstGeom>
          <a:noFill/>
        </p:spPr>
        <p:txBody>
          <a:bodyPr wrap="square" rtlCol="0">
            <a:spAutoFit/>
          </a:bodyPr>
          <a:lstStyle/>
          <a:p>
            <a:pPr algn="ctr"/>
            <a:r>
              <a:rPr lang="en-US" dirty="0"/>
              <a:t>Little Free Library</a:t>
            </a:r>
          </a:p>
          <a:p>
            <a:pPr algn="ctr"/>
            <a:r>
              <a:rPr lang="en-US" dirty="0"/>
              <a:t>Lake Wisconsin Lions</a:t>
            </a:r>
          </a:p>
        </p:txBody>
      </p:sp>
      <p:grpSp>
        <p:nvGrpSpPr>
          <p:cNvPr id="16" name="Group 15"/>
          <p:cNvGrpSpPr/>
          <p:nvPr/>
        </p:nvGrpSpPr>
        <p:grpSpPr>
          <a:xfrm>
            <a:off x="3352800" y="1447800"/>
            <a:ext cx="2286000" cy="3352800"/>
            <a:chOff x="3352800" y="1600200"/>
            <a:chExt cx="2286000" cy="3352800"/>
          </a:xfrm>
        </p:grpSpPr>
        <p:sp>
          <p:nvSpPr>
            <p:cNvPr id="5" name="Content Placeholder 2"/>
            <p:cNvSpPr txBox="1">
              <a:spLocks/>
            </p:cNvSpPr>
            <p:nvPr/>
          </p:nvSpPr>
          <p:spPr>
            <a:xfrm>
              <a:off x="3708571" y="1600200"/>
              <a:ext cx="1524000" cy="685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rPr>
                <a:t>Level 2</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Bangor Bob board color.jpg"/>
            <p:cNvPicPr>
              <a:picLocks noChangeAspect="1"/>
            </p:cNvPicPr>
            <p:nvPr/>
          </p:nvPicPr>
          <p:blipFill>
            <a:blip r:embed="rId4" cstate="print"/>
            <a:stretch>
              <a:fillRect/>
            </a:stretch>
          </p:blipFill>
          <p:spPr>
            <a:xfrm>
              <a:off x="3352800" y="2362200"/>
              <a:ext cx="2240280" cy="1927122"/>
            </a:xfrm>
            <a:prstGeom prst="rect">
              <a:avLst/>
            </a:prstGeom>
          </p:spPr>
        </p:pic>
        <p:sp>
          <p:nvSpPr>
            <p:cNvPr id="10" name="TextBox 9"/>
            <p:cNvSpPr txBox="1"/>
            <p:nvPr/>
          </p:nvSpPr>
          <p:spPr>
            <a:xfrm>
              <a:off x="3352800" y="4306669"/>
              <a:ext cx="2286000" cy="646331"/>
            </a:xfrm>
            <a:prstGeom prst="rect">
              <a:avLst/>
            </a:prstGeom>
            <a:noFill/>
          </p:spPr>
          <p:txBody>
            <a:bodyPr wrap="square" rtlCol="0">
              <a:spAutoFit/>
            </a:bodyPr>
            <a:lstStyle/>
            <a:p>
              <a:pPr algn="ctr"/>
              <a:r>
                <a:rPr lang="en-US" dirty="0"/>
                <a:t>Library Reading Room</a:t>
              </a:r>
            </a:p>
            <a:p>
              <a:pPr algn="ctr"/>
              <a:r>
                <a:rPr lang="en-US" dirty="0"/>
                <a:t>Bangor Lions</a:t>
              </a:r>
            </a:p>
          </p:txBody>
        </p:sp>
      </p:grpSp>
      <p:grpSp>
        <p:nvGrpSpPr>
          <p:cNvPr id="15" name="Group 14"/>
          <p:cNvGrpSpPr/>
          <p:nvPr/>
        </p:nvGrpSpPr>
        <p:grpSpPr>
          <a:xfrm>
            <a:off x="6197943" y="1447800"/>
            <a:ext cx="2286000" cy="3999131"/>
            <a:chOff x="6197943" y="1447800"/>
            <a:chExt cx="2286000" cy="3999131"/>
          </a:xfrm>
        </p:grpSpPr>
        <p:sp>
          <p:nvSpPr>
            <p:cNvPr id="11" name="Content Placeholder 2"/>
            <p:cNvSpPr txBox="1">
              <a:spLocks/>
            </p:cNvSpPr>
            <p:nvPr/>
          </p:nvSpPr>
          <p:spPr>
            <a:xfrm>
              <a:off x="6578943" y="1447800"/>
              <a:ext cx="1524000" cy="685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rPr>
                <a:t>Level 3</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TextBox 12"/>
            <p:cNvSpPr txBox="1"/>
            <p:nvPr/>
          </p:nvSpPr>
          <p:spPr>
            <a:xfrm>
              <a:off x="6197943" y="4800600"/>
              <a:ext cx="2286000" cy="646331"/>
            </a:xfrm>
            <a:prstGeom prst="rect">
              <a:avLst/>
            </a:prstGeom>
            <a:noFill/>
          </p:spPr>
          <p:txBody>
            <a:bodyPr wrap="square" rtlCol="0">
              <a:spAutoFit/>
            </a:bodyPr>
            <a:lstStyle/>
            <a:p>
              <a:pPr algn="ctr"/>
              <a:r>
                <a:rPr lang="en-US" dirty="0"/>
                <a:t>Library Construction</a:t>
              </a:r>
            </a:p>
            <a:p>
              <a:pPr algn="ctr"/>
              <a:r>
                <a:rPr lang="en-US" dirty="0"/>
                <a:t>Oak Creek Lions</a:t>
              </a:r>
            </a:p>
          </p:txBody>
        </p:sp>
        <p:pic>
          <p:nvPicPr>
            <p:cNvPr id="14" name="Picture 13" descr="oak creek IMG_2598.JPG"/>
            <p:cNvPicPr>
              <a:picLocks noChangeAspect="1"/>
            </p:cNvPicPr>
            <p:nvPr/>
          </p:nvPicPr>
          <p:blipFill>
            <a:blip r:embed="rId5" cstate="print"/>
            <a:stretch>
              <a:fillRect/>
            </a:stretch>
          </p:blipFill>
          <p:spPr>
            <a:xfrm>
              <a:off x="6217920" y="2209800"/>
              <a:ext cx="2240280" cy="2576322"/>
            </a:xfrm>
            <a:prstGeom prst="rect">
              <a:avLst/>
            </a:prstGeom>
          </p:spPr>
        </p:pic>
      </p:grpSp>
    </p:spTree>
    <p:extLst>
      <p:ext uri="{BB962C8B-B14F-4D97-AF65-F5344CB8AC3E}">
        <p14:creationId xmlns:p14="http://schemas.microsoft.com/office/powerpoint/2010/main" val="3991315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23703"/>
            <a:ext cx="8534400" cy="747897"/>
          </a:xfrm>
        </p:spPr>
        <p:txBody>
          <a:bodyPr/>
          <a:lstStyle/>
          <a:p>
            <a:r>
              <a:rPr lang="en-US" sz="5400" dirty="0"/>
              <a:t>Why Did You Join Lion-Lioness?</a:t>
            </a:r>
          </a:p>
        </p:txBody>
      </p:sp>
      <p:sp>
        <p:nvSpPr>
          <p:cNvPr id="3" name="Text Placeholder 2"/>
          <p:cNvSpPr>
            <a:spLocks noGrp="1"/>
          </p:cNvSpPr>
          <p:nvPr>
            <p:ph type="body" sz="quarter" idx="10"/>
          </p:nvPr>
        </p:nvSpPr>
        <p:spPr>
          <a:xfrm>
            <a:off x="381000" y="1752600"/>
            <a:ext cx="8382000" cy="4585871"/>
          </a:xfrm>
        </p:spPr>
        <p:txBody>
          <a:bodyPr/>
          <a:lstStyle/>
          <a:p>
            <a:r>
              <a:rPr lang="en-US" sz="3600" dirty="0"/>
              <a:t>Connect with People in Your Community and Make New Friends</a:t>
            </a:r>
          </a:p>
          <a:p>
            <a:r>
              <a:rPr lang="en-US" sz="3600" dirty="0"/>
              <a:t>Enjoy Rewarding Experiences</a:t>
            </a:r>
          </a:p>
          <a:p>
            <a:r>
              <a:rPr lang="en-US" sz="3600" dirty="0"/>
              <a:t>Share Your Talents</a:t>
            </a:r>
          </a:p>
          <a:p>
            <a:r>
              <a:rPr lang="en-US" sz="3600" dirty="0"/>
              <a:t>Make a Difference in the World</a:t>
            </a:r>
          </a:p>
          <a:p>
            <a:r>
              <a:rPr lang="en-US" sz="3600" dirty="0"/>
              <a:t>Learn, Grow and Share</a:t>
            </a:r>
          </a:p>
          <a:p>
            <a:pPr marL="0" indent="0">
              <a:buClr>
                <a:srgbClr val="BFBF37"/>
              </a:buClr>
              <a:buNone/>
            </a:pPr>
            <a:r>
              <a:rPr lang="en-US" sz="3600" dirty="0"/>
              <a:t>	 </a:t>
            </a:r>
          </a:p>
          <a:p>
            <a:pPr marL="0" indent="0">
              <a:buNone/>
            </a:pPr>
            <a:endParaRPr lang="en-US" dirty="0"/>
          </a:p>
        </p:txBody>
      </p:sp>
    </p:spTree>
    <p:extLst>
      <p:ext uri="{BB962C8B-B14F-4D97-AF65-F5344CB8AC3E}">
        <p14:creationId xmlns:p14="http://schemas.microsoft.com/office/powerpoint/2010/main" val="89194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6384" y="612648"/>
            <a:ext cx="8051800" cy="707886"/>
          </a:xfrm>
          <a:prstGeom prst="rect">
            <a:avLst/>
          </a:prstGeom>
          <a:noFill/>
        </p:spPr>
        <p:txBody>
          <a:bodyPr wrap="square" rtlCol="0">
            <a:spAutoFit/>
          </a:bodyPr>
          <a:lstStyle/>
          <a:p>
            <a:r>
              <a:rPr lang="en-US" sz="4000" b="1" dirty="0">
                <a:solidFill>
                  <a:srgbClr val="FFD03B"/>
                </a:solidFill>
                <a:effectLst>
                  <a:reflection blurRad="6350" stA="55000" endA="300" endPos="45500" dir="5400000" sy="-100000" algn="bl" rotWithShape="0"/>
                </a:effectLst>
              </a:rPr>
              <a:t>District 27D1 Club Success Program</a:t>
            </a:r>
            <a:endParaRPr lang="en-US" b="1" dirty="0">
              <a:solidFill>
                <a:srgbClr val="FFD03B"/>
              </a:solidFill>
              <a:effectLst>
                <a:reflection blurRad="6350" stA="55000" endA="300" endPos="45500" dir="5400000" sy="-100000" algn="bl" rotWithShape="0"/>
              </a:effectLst>
            </a:endParaRPr>
          </a:p>
        </p:txBody>
      </p:sp>
      <p:sp>
        <p:nvSpPr>
          <p:cNvPr id="7" name="Text Placeholder 2"/>
          <p:cNvSpPr txBox="1">
            <a:spLocks/>
          </p:cNvSpPr>
          <p:nvPr/>
        </p:nvSpPr>
        <p:spPr>
          <a:xfrm>
            <a:off x="292100" y="1600200"/>
            <a:ext cx="8559800" cy="4019520"/>
          </a:xfrm>
          <a:prstGeom prst="rect">
            <a:avLst/>
          </a:prstGeom>
        </p:spPr>
        <p:txBody>
          <a:bodyPr vert="horz" wrap="square" lIns="182880" tIns="0" rIns="182880" bIns="0" numCol="2" spcCol="91440" rtlCol="0">
            <a:no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dirty="0"/>
          </a:p>
          <a:p>
            <a:endParaRPr lang="en-US" sz="2000" dirty="0"/>
          </a:p>
          <a:p>
            <a:endParaRPr lang="en-US" sz="2000" dirty="0"/>
          </a:p>
          <a:p>
            <a:pPr marL="0" indent="0">
              <a:buFontTx/>
              <a:buNone/>
            </a:pPr>
            <a:endParaRPr lang="en-US" sz="2800" dirty="0"/>
          </a:p>
          <a:p>
            <a:pPr marL="0" indent="0">
              <a:buFontTx/>
              <a:buNone/>
            </a:pPr>
            <a:endParaRPr lang="en-US" sz="2800" dirty="0"/>
          </a:p>
        </p:txBody>
      </p:sp>
      <p:sp>
        <p:nvSpPr>
          <p:cNvPr id="6" name="Text Placeholder 2"/>
          <p:cNvSpPr txBox="1">
            <a:spLocks/>
          </p:cNvSpPr>
          <p:nvPr/>
        </p:nvSpPr>
        <p:spPr>
          <a:xfrm>
            <a:off x="457200" y="1600200"/>
            <a:ext cx="8559800" cy="3200400"/>
          </a:xfrm>
          <a:prstGeom prst="rect">
            <a:avLst/>
          </a:prstGeom>
        </p:spPr>
        <p:txBody>
          <a:bodyPr vert="horz" wrap="square" lIns="182880" tIns="0" rIns="182880" bIns="0" numCol="1" spcCol="91440" rtlCol="0">
            <a:no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Assess Current Club Projects</a:t>
            </a:r>
          </a:p>
          <a:p>
            <a:r>
              <a:rPr lang="en-US" dirty="0"/>
              <a:t>Assess the Needs of the Community</a:t>
            </a:r>
          </a:p>
          <a:p>
            <a:r>
              <a:rPr lang="en-US" dirty="0"/>
              <a:t>Help Clubs find Meaningful and Worthwhile Service Projects</a:t>
            </a:r>
          </a:p>
          <a:p>
            <a:r>
              <a:rPr lang="en-US" dirty="0"/>
              <a:t>Help Clubs find a Legacy Project</a:t>
            </a:r>
          </a:p>
          <a:p>
            <a:r>
              <a:rPr lang="en-US" dirty="0"/>
              <a:t>Promote Clubs within their Community</a:t>
            </a:r>
          </a:p>
          <a:p>
            <a:endParaRPr lang="en-US" sz="2000" dirty="0"/>
          </a:p>
          <a:p>
            <a:endParaRPr lang="en-US" sz="2000" dirty="0"/>
          </a:p>
          <a:p>
            <a:pPr marL="0" indent="0">
              <a:buFontTx/>
              <a:buNone/>
            </a:pPr>
            <a:endParaRPr lang="en-US" sz="2800" dirty="0"/>
          </a:p>
          <a:p>
            <a:pPr marL="0" indent="0">
              <a:buFontTx/>
              <a:buNone/>
            </a:pPr>
            <a:endParaRPr lang="en-US" sz="2800" dirty="0"/>
          </a:p>
        </p:txBody>
      </p:sp>
    </p:spTree>
    <p:extLst>
      <p:ext uri="{BB962C8B-B14F-4D97-AF65-F5344CB8AC3E}">
        <p14:creationId xmlns:p14="http://schemas.microsoft.com/office/powerpoint/2010/main" val="173738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6384" y="612648"/>
            <a:ext cx="8051800" cy="707886"/>
          </a:xfrm>
          <a:prstGeom prst="rect">
            <a:avLst/>
          </a:prstGeom>
          <a:noFill/>
        </p:spPr>
        <p:txBody>
          <a:bodyPr wrap="square" rtlCol="0">
            <a:spAutoFit/>
          </a:bodyPr>
          <a:lstStyle/>
          <a:p>
            <a:r>
              <a:rPr lang="en-US" sz="4000" b="1" dirty="0">
                <a:solidFill>
                  <a:srgbClr val="FFD03B"/>
                </a:solidFill>
                <a:effectLst>
                  <a:reflection blurRad="6350" stA="55000" endA="300" endPos="45500" dir="5400000" sy="-100000" algn="bl" rotWithShape="0"/>
                </a:effectLst>
              </a:rPr>
              <a:t>District 27D1 Club Success Program</a:t>
            </a:r>
            <a:endParaRPr lang="en-US" b="1" dirty="0">
              <a:solidFill>
                <a:srgbClr val="FFD03B"/>
              </a:solidFill>
              <a:effectLst>
                <a:reflection blurRad="6350" stA="55000" endA="300" endPos="45500" dir="5400000" sy="-100000" algn="bl" rotWithShape="0"/>
              </a:effectLst>
            </a:endParaRPr>
          </a:p>
        </p:txBody>
      </p:sp>
      <p:sp>
        <p:nvSpPr>
          <p:cNvPr id="7" name="Text Placeholder 2"/>
          <p:cNvSpPr txBox="1">
            <a:spLocks/>
          </p:cNvSpPr>
          <p:nvPr/>
        </p:nvSpPr>
        <p:spPr>
          <a:xfrm>
            <a:off x="292100" y="1600200"/>
            <a:ext cx="8559800" cy="4019520"/>
          </a:xfrm>
          <a:prstGeom prst="rect">
            <a:avLst/>
          </a:prstGeom>
        </p:spPr>
        <p:txBody>
          <a:bodyPr vert="horz" wrap="square" lIns="182880" tIns="0" rIns="182880" bIns="0" numCol="2" spcCol="91440" rtlCol="0">
            <a:no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dirty="0"/>
          </a:p>
          <a:p>
            <a:endParaRPr lang="en-US" sz="2000" dirty="0"/>
          </a:p>
          <a:p>
            <a:endParaRPr lang="en-US" sz="2000" dirty="0"/>
          </a:p>
          <a:p>
            <a:pPr marL="0" indent="0">
              <a:buFontTx/>
              <a:buNone/>
            </a:pPr>
            <a:endParaRPr lang="en-US" sz="2800" dirty="0"/>
          </a:p>
          <a:p>
            <a:pPr marL="0" indent="0">
              <a:buFontTx/>
              <a:buNone/>
            </a:pPr>
            <a:endParaRPr lang="en-US" sz="2800" dirty="0"/>
          </a:p>
        </p:txBody>
      </p:sp>
      <p:sp>
        <p:nvSpPr>
          <p:cNvPr id="6" name="Text Placeholder 2"/>
          <p:cNvSpPr txBox="1">
            <a:spLocks/>
          </p:cNvSpPr>
          <p:nvPr/>
        </p:nvSpPr>
        <p:spPr>
          <a:xfrm>
            <a:off x="457200" y="1600200"/>
            <a:ext cx="8559800" cy="3200400"/>
          </a:xfrm>
          <a:prstGeom prst="rect">
            <a:avLst/>
          </a:prstGeom>
        </p:spPr>
        <p:txBody>
          <a:bodyPr vert="horz" wrap="square" lIns="182880" tIns="0" rIns="182880" bIns="0" numCol="1" spcCol="91440" rtlCol="0">
            <a:no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Assess Current Club Projects</a:t>
            </a:r>
          </a:p>
          <a:p>
            <a:r>
              <a:rPr lang="en-US" dirty="0"/>
              <a:t>Assess the Needs of the Community</a:t>
            </a:r>
          </a:p>
          <a:p>
            <a:r>
              <a:rPr lang="en-US" dirty="0"/>
              <a:t>Help Clubs find Meaningful and Worthwhile Service Projects</a:t>
            </a:r>
          </a:p>
          <a:p>
            <a:r>
              <a:rPr lang="en-US" dirty="0"/>
              <a:t>Help Clubs find a Legacy Project</a:t>
            </a:r>
          </a:p>
          <a:p>
            <a:r>
              <a:rPr lang="en-US" dirty="0"/>
              <a:t>Promote Clubs within their Community</a:t>
            </a:r>
          </a:p>
          <a:p>
            <a:endParaRPr lang="en-US" sz="2000" dirty="0"/>
          </a:p>
          <a:p>
            <a:endParaRPr lang="en-US" sz="2000" dirty="0"/>
          </a:p>
          <a:p>
            <a:pPr marL="0" indent="0">
              <a:buFontTx/>
              <a:buNone/>
            </a:pPr>
            <a:endParaRPr lang="en-US" sz="2800" dirty="0"/>
          </a:p>
          <a:p>
            <a:pPr marL="0" indent="0">
              <a:buFontTx/>
              <a:buNone/>
            </a:pPr>
            <a:endParaRPr lang="en-US" sz="2800" dirty="0"/>
          </a:p>
        </p:txBody>
      </p:sp>
      <p:sp>
        <p:nvSpPr>
          <p:cNvPr id="2" name="TextBox 1"/>
          <p:cNvSpPr txBox="1"/>
          <p:nvPr/>
        </p:nvSpPr>
        <p:spPr>
          <a:xfrm>
            <a:off x="786384" y="4876800"/>
            <a:ext cx="7824216" cy="1569660"/>
          </a:xfrm>
          <a:prstGeom prst="rect">
            <a:avLst/>
          </a:prstGeom>
          <a:noFill/>
        </p:spPr>
        <p:txBody>
          <a:bodyPr wrap="square" rtlCol="0">
            <a:spAutoFit/>
          </a:bodyPr>
          <a:lstStyle/>
          <a:p>
            <a:r>
              <a:rPr lang="en-US" sz="2400" b="1" dirty="0">
                <a:solidFill>
                  <a:srgbClr val="FFD03B"/>
                </a:solidFill>
              </a:rPr>
              <a:t>Contact Information:</a:t>
            </a:r>
          </a:p>
          <a:p>
            <a:r>
              <a:rPr lang="en-US" sz="2400" dirty="0"/>
              <a:t>Bruce Voight – 27D1 Club Success Team Coordinator</a:t>
            </a:r>
          </a:p>
          <a:p>
            <a:r>
              <a:rPr lang="en-US" sz="2400" dirty="0"/>
              <a:t>608 838-9626 or 608 572-9173</a:t>
            </a:r>
          </a:p>
          <a:p>
            <a:r>
              <a:rPr lang="en-US" sz="2400" dirty="0"/>
              <a:t>bfvoight@charter.net</a:t>
            </a:r>
            <a:endParaRPr lang="en-US" dirty="0"/>
          </a:p>
        </p:txBody>
      </p:sp>
    </p:spTree>
    <p:extLst>
      <p:ext uri="{BB962C8B-B14F-4D97-AF65-F5344CB8AC3E}">
        <p14:creationId xmlns:p14="http://schemas.microsoft.com/office/powerpoint/2010/main" val="184873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02003"/>
            <a:ext cx="8610600" cy="664797"/>
          </a:xfrm>
        </p:spPr>
        <p:txBody>
          <a:bodyPr/>
          <a:lstStyle/>
          <a:p>
            <a:pPr defTabSz="914400"/>
            <a:r>
              <a:rPr lang="en-US" dirty="0"/>
              <a:t>Tips to Promote Your Legacy Project</a:t>
            </a:r>
          </a:p>
        </p:txBody>
      </p:sp>
      <p:sp>
        <p:nvSpPr>
          <p:cNvPr id="3" name="Text Placeholder 2"/>
          <p:cNvSpPr>
            <a:spLocks noGrp="1"/>
          </p:cNvSpPr>
          <p:nvPr>
            <p:ph type="body" sz="quarter" idx="10"/>
          </p:nvPr>
        </p:nvSpPr>
        <p:spPr>
          <a:xfrm>
            <a:off x="381000" y="1411552"/>
            <a:ext cx="8382000" cy="886397"/>
          </a:xfrm>
        </p:spPr>
        <p:txBody>
          <a:bodyPr/>
          <a:lstStyle/>
          <a:p>
            <a:r>
              <a:rPr lang="en-US" dirty="0"/>
              <a:t>Plan your content for your legacy project as much as possible in advance.</a:t>
            </a:r>
          </a:p>
        </p:txBody>
      </p:sp>
    </p:spTree>
    <p:extLst>
      <p:ext uri="{BB962C8B-B14F-4D97-AF65-F5344CB8AC3E}">
        <p14:creationId xmlns:p14="http://schemas.microsoft.com/office/powerpoint/2010/main" val="351370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47897"/>
          </a:xfrm>
        </p:spPr>
        <p:txBody>
          <a:bodyPr/>
          <a:lstStyle/>
          <a:p>
            <a:pPr defTabSz="914400"/>
            <a:r>
              <a:rPr lang="en-US" sz="5400" dirty="0"/>
              <a:t>Make a Promotions Plan</a:t>
            </a:r>
          </a:p>
        </p:txBody>
      </p:sp>
      <p:sp>
        <p:nvSpPr>
          <p:cNvPr id="3" name="Text Placeholder 2"/>
          <p:cNvSpPr>
            <a:spLocks noGrp="1"/>
          </p:cNvSpPr>
          <p:nvPr>
            <p:ph sz="half" idx="1"/>
          </p:nvPr>
        </p:nvSpPr>
        <p:spPr>
          <a:xfrm>
            <a:off x="381000" y="1016401"/>
            <a:ext cx="4114800" cy="5841599"/>
          </a:xfrm>
        </p:spPr>
        <p:txBody>
          <a:bodyPr/>
          <a:lstStyle/>
          <a:p>
            <a:r>
              <a:rPr lang="en-US" dirty="0"/>
              <a:t>Develop a promotions plan utilizing various mediums:</a:t>
            </a:r>
          </a:p>
          <a:p>
            <a:pPr lvl="1"/>
            <a:r>
              <a:rPr lang="en-US" dirty="0"/>
              <a:t>Social Media</a:t>
            </a:r>
          </a:p>
          <a:p>
            <a:pPr lvl="1"/>
            <a:r>
              <a:rPr lang="en-US" dirty="0"/>
              <a:t>Purchase an ad – Facebook, newspaper, Google Ad Words, etc.</a:t>
            </a:r>
          </a:p>
          <a:p>
            <a:pPr lvl="1"/>
            <a:r>
              <a:rPr lang="en-US" dirty="0"/>
              <a:t>Press Release to local media outlets</a:t>
            </a:r>
          </a:p>
          <a:p>
            <a:pPr lvl="1"/>
            <a:r>
              <a:rPr lang="en-US" dirty="0"/>
              <a:t>Coverage by your local newspaper</a:t>
            </a:r>
          </a:p>
          <a:p>
            <a:r>
              <a:rPr lang="en-US" dirty="0"/>
              <a:t>Sample Plan: </a:t>
            </a:r>
            <a:r>
              <a:rPr lang="en-US" dirty="0">
                <a:hlinkClick r:id="rId3"/>
              </a:rPr>
              <a:t>http://elections.wi.gov/node/4167</a:t>
            </a:r>
            <a:r>
              <a:rPr lang="en-US" dirty="0"/>
              <a:t> </a:t>
            </a:r>
          </a:p>
          <a:p>
            <a:endParaRPr lang="en-US" dirty="0"/>
          </a:p>
        </p:txBody>
      </p:sp>
      <p:sp>
        <p:nvSpPr>
          <p:cNvPr id="6" name="Content Placeholder 5"/>
          <p:cNvSpPr>
            <a:spLocks noGrp="1"/>
          </p:cNvSpPr>
          <p:nvPr>
            <p:ph sz="half" idx="2"/>
          </p:nvPr>
        </p:nvSpPr>
        <p:spPr/>
        <p:txBody>
          <a:bodyPr/>
          <a:lstStyle/>
          <a:p>
            <a:endParaRPr lang="en-US"/>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664242" y="1295400"/>
            <a:ext cx="4038601" cy="4648200"/>
          </a:xfrm>
          <a:prstGeom prst="rect">
            <a:avLst/>
          </a:prstGeom>
        </p:spPr>
      </p:pic>
    </p:spTree>
    <p:extLst>
      <p:ext uri="{BB962C8B-B14F-4D97-AF65-F5344CB8AC3E}">
        <p14:creationId xmlns:p14="http://schemas.microsoft.com/office/powerpoint/2010/main" val="709639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02003"/>
            <a:ext cx="8610600" cy="664797"/>
          </a:xfrm>
        </p:spPr>
        <p:txBody>
          <a:bodyPr/>
          <a:lstStyle/>
          <a:p>
            <a:pPr defTabSz="914400"/>
            <a:r>
              <a:rPr lang="en-US" dirty="0"/>
              <a:t>Tips to Promote Your Legacy Project</a:t>
            </a:r>
          </a:p>
        </p:txBody>
      </p:sp>
      <p:sp>
        <p:nvSpPr>
          <p:cNvPr id="3" name="Text Placeholder 2"/>
          <p:cNvSpPr>
            <a:spLocks noGrp="1"/>
          </p:cNvSpPr>
          <p:nvPr>
            <p:ph type="body" sz="quarter" idx="10"/>
          </p:nvPr>
        </p:nvSpPr>
        <p:spPr>
          <a:xfrm>
            <a:off x="381000" y="1411552"/>
            <a:ext cx="8382000" cy="1871282"/>
          </a:xfrm>
        </p:spPr>
        <p:txBody>
          <a:bodyPr/>
          <a:lstStyle/>
          <a:p>
            <a:r>
              <a:rPr lang="en-US" dirty="0"/>
              <a:t>Plan your content for your legacy project as much as possible in advance.</a:t>
            </a:r>
          </a:p>
          <a:p>
            <a:r>
              <a:rPr lang="en-US" dirty="0"/>
              <a:t>Use a variety of mediums to promote your project.</a:t>
            </a:r>
          </a:p>
        </p:txBody>
      </p:sp>
    </p:spTree>
    <p:extLst>
      <p:ext uri="{BB962C8B-B14F-4D97-AF65-F5344CB8AC3E}">
        <p14:creationId xmlns:p14="http://schemas.microsoft.com/office/powerpoint/2010/main" val="89460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47897"/>
          </a:xfrm>
        </p:spPr>
        <p:txBody>
          <a:bodyPr/>
          <a:lstStyle/>
          <a:p>
            <a:pPr defTabSz="914400"/>
            <a:r>
              <a:rPr lang="en-US" sz="5400" dirty="0"/>
              <a:t>Social Media can be Your Friend</a:t>
            </a:r>
          </a:p>
        </p:txBody>
      </p:sp>
      <p:sp>
        <p:nvSpPr>
          <p:cNvPr id="3" name="Text Placeholder 2"/>
          <p:cNvSpPr>
            <a:spLocks noGrp="1"/>
          </p:cNvSpPr>
          <p:nvPr>
            <p:ph type="body" sz="quarter" idx="10"/>
          </p:nvPr>
        </p:nvSpPr>
        <p:spPr/>
        <p:txBody>
          <a:bodyPr/>
          <a:lstStyle/>
          <a:p>
            <a:endParaRPr lang="en-US" dirty="0"/>
          </a:p>
        </p:txBody>
      </p:sp>
      <p:pic>
        <p:nvPicPr>
          <p:cNvPr id="4" name="Content Placeholder 7" descr="social-media-numbers.jpg"/>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930242"/>
            <a:ext cx="7162800" cy="5629099"/>
          </a:xfrm>
          <a:prstGeom prst="rect">
            <a:avLst/>
          </a:prstGeom>
        </p:spPr>
      </p:pic>
    </p:spTree>
    <p:extLst>
      <p:ext uri="{BB962C8B-B14F-4D97-AF65-F5344CB8AC3E}">
        <p14:creationId xmlns:p14="http://schemas.microsoft.com/office/powerpoint/2010/main" val="97191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defTabSz="914400"/>
            <a:r>
              <a:rPr lang="en-US" dirty="0"/>
              <a:t>Boost an Event or Post on Facebook</a:t>
            </a:r>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3399" y="1107814"/>
            <a:ext cx="8077201" cy="502920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33398" y="1092342"/>
            <a:ext cx="8077201" cy="5029200"/>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55006" y="1107814"/>
            <a:ext cx="8077200" cy="5029200"/>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55006" y="1107814"/>
            <a:ext cx="8077200" cy="5029200"/>
          </a:xfrm>
          <a:prstGeom prst="rect">
            <a:avLst/>
          </a:prstGeom>
        </p:spPr>
      </p:pic>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28600" y="1050712"/>
            <a:ext cx="8650238" cy="5070830"/>
          </a:xfrm>
          <a:prstGeom prst="rect">
            <a:avLst/>
          </a:prstGeom>
        </p:spPr>
      </p:pic>
      <p:sp>
        <p:nvSpPr>
          <p:cNvPr id="9" name="Oval 8"/>
          <p:cNvSpPr/>
          <p:nvPr/>
        </p:nvSpPr>
        <p:spPr bwMode="auto">
          <a:xfrm>
            <a:off x="5638800" y="4343400"/>
            <a:ext cx="2057400" cy="381000"/>
          </a:xfrm>
          <a:prstGeom prst="ellipse">
            <a:avLst/>
          </a:prstGeom>
          <a:noFill/>
          <a:ln w="762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231907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defTabSz="914400"/>
            <a:r>
              <a:rPr lang="en-US" dirty="0"/>
              <a:t>Boost an Event or Post on Facebook</a:t>
            </a:r>
          </a:p>
        </p:txBody>
      </p:sp>
      <p:sp>
        <p:nvSpPr>
          <p:cNvPr id="3" name="Text Placeholder 2"/>
          <p:cNvSpPr>
            <a:spLocks noGrp="1"/>
          </p:cNvSpPr>
          <p:nvPr>
            <p:ph type="body" sz="quarter" idx="10"/>
          </p:nvPr>
        </p:nvSpPr>
        <p:spPr/>
        <p:txBody>
          <a:bodyPr/>
          <a:lstStyle/>
          <a:p>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894985"/>
            <a:ext cx="5715000" cy="565205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837" y="1025439"/>
            <a:ext cx="8010525" cy="5391150"/>
          </a:xfrm>
          <a:prstGeom prst="rect">
            <a:avLst/>
          </a:prstGeom>
        </p:spPr>
      </p:pic>
    </p:spTree>
    <p:extLst>
      <p:ext uri="{BB962C8B-B14F-4D97-AF65-F5344CB8AC3E}">
        <p14:creationId xmlns:p14="http://schemas.microsoft.com/office/powerpoint/2010/main" val="133655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664797"/>
          </a:xfrm>
        </p:spPr>
        <p:txBody>
          <a:bodyPr/>
          <a:lstStyle/>
          <a:p>
            <a:r>
              <a:rPr lang="en-US" dirty="0"/>
              <a:t>Help Your Newspaper find the Story!</a:t>
            </a:r>
          </a:p>
        </p:txBody>
      </p:sp>
      <p:sp>
        <p:nvSpPr>
          <p:cNvPr id="3" name="Text Placeholder 2"/>
          <p:cNvSpPr>
            <a:spLocks noGrp="1"/>
          </p:cNvSpPr>
          <p:nvPr>
            <p:ph sz="half" idx="1"/>
          </p:nvPr>
        </p:nvSpPr>
        <p:spPr>
          <a:xfrm>
            <a:off x="381000" y="1411553"/>
            <a:ext cx="4114800" cy="3533275"/>
          </a:xfrm>
        </p:spPr>
        <p:txBody>
          <a:bodyPr/>
          <a:lstStyle/>
          <a:p>
            <a:pPr marL="0" indent="0">
              <a:buNone/>
            </a:pPr>
            <a:r>
              <a:rPr lang="en-US" dirty="0"/>
              <a:t>5 Elements of an Irresistible Press Release</a:t>
            </a:r>
          </a:p>
          <a:p>
            <a:r>
              <a:rPr lang="en-US" dirty="0"/>
              <a:t>Smash-Hit Headline</a:t>
            </a:r>
          </a:p>
          <a:p>
            <a:r>
              <a:rPr lang="en-US" dirty="0"/>
              <a:t>Short, Snappy, and Straight to the Point</a:t>
            </a:r>
          </a:p>
          <a:p>
            <a:r>
              <a:rPr lang="en-US" dirty="0"/>
              <a:t>Quality </a:t>
            </a:r>
            <a:r>
              <a:rPr lang="en-US" dirty="0" err="1"/>
              <a:t>Quotables</a:t>
            </a:r>
            <a:endParaRPr lang="en-US" dirty="0"/>
          </a:p>
          <a:p>
            <a:r>
              <a:rPr lang="en-US" dirty="0"/>
              <a:t>Valid Visuals</a:t>
            </a:r>
          </a:p>
          <a:p>
            <a:r>
              <a:rPr lang="en-US" dirty="0"/>
              <a:t>Clear Contact Information</a:t>
            </a:r>
          </a:p>
        </p:txBody>
      </p:sp>
      <p:sp>
        <p:nvSpPr>
          <p:cNvPr id="4" name="Content Placeholder 3"/>
          <p:cNvSpPr>
            <a:spLocks noGrp="1"/>
          </p:cNvSpPr>
          <p:nvPr>
            <p:ph sz="half" idx="2"/>
          </p:nvPr>
        </p:nvSpPr>
        <p:spPr>
          <a:xfrm>
            <a:off x="4648200" y="1411553"/>
            <a:ext cx="4114800" cy="4222694"/>
          </a:xfrm>
        </p:spPr>
        <p:txBody>
          <a:bodyPr/>
          <a:lstStyle/>
          <a:p>
            <a:pPr marL="0" indent="0">
              <a:buNone/>
            </a:pPr>
            <a:r>
              <a:rPr lang="en-US" dirty="0"/>
              <a:t>4 Tips for Smarter Distribution</a:t>
            </a:r>
          </a:p>
          <a:p>
            <a:r>
              <a:rPr lang="en-US" dirty="0"/>
              <a:t>Make it Timely</a:t>
            </a:r>
          </a:p>
          <a:p>
            <a:r>
              <a:rPr lang="en-US" dirty="0"/>
              <a:t>Easy to Find</a:t>
            </a:r>
          </a:p>
          <a:p>
            <a:r>
              <a:rPr lang="en-US" dirty="0"/>
              <a:t>You’re Not Done Yet! – Share any press you receive on your social media or website</a:t>
            </a:r>
          </a:p>
          <a:p>
            <a:r>
              <a:rPr lang="en-US" dirty="0"/>
              <a:t>Don’t rely on the Local News to Tell Your Story</a:t>
            </a:r>
          </a:p>
        </p:txBody>
      </p:sp>
      <p:sp>
        <p:nvSpPr>
          <p:cNvPr id="5" name="TextBox 4"/>
          <p:cNvSpPr txBox="1"/>
          <p:nvPr/>
        </p:nvSpPr>
        <p:spPr>
          <a:xfrm>
            <a:off x="266700" y="6163325"/>
            <a:ext cx="8763000" cy="369332"/>
          </a:xfrm>
          <a:prstGeom prst="rect">
            <a:avLst/>
          </a:prstGeom>
          <a:noFill/>
        </p:spPr>
        <p:txBody>
          <a:bodyPr wrap="square" rtlCol="0">
            <a:spAutoFit/>
          </a:bodyPr>
          <a:lstStyle/>
          <a:p>
            <a:r>
              <a:rPr lang="en-US" i="1" dirty="0">
                <a:hlinkClick r:id="rId3"/>
              </a:rPr>
              <a:t>http://elgl.org/2016/10/24/how-to-write-an-irresistible-press-release-and-get-it-noticed/</a:t>
            </a:r>
            <a:r>
              <a:rPr lang="en-US" i="1" dirty="0"/>
              <a:t>  </a:t>
            </a:r>
          </a:p>
        </p:txBody>
      </p:sp>
    </p:spTree>
    <p:extLst>
      <p:ext uri="{BB962C8B-B14F-4D97-AF65-F5344CB8AC3E}">
        <p14:creationId xmlns:p14="http://schemas.microsoft.com/office/powerpoint/2010/main" val="422079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a:t>Help Your Newspaper find the Story!</a:t>
            </a:r>
          </a:p>
        </p:txBody>
      </p:sp>
      <p:sp>
        <p:nvSpPr>
          <p:cNvPr id="5" name="Content Placeholder 4"/>
          <p:cNvSpPr>
            <a:spLocks noGrp="1"/>
          </p:cNvSpPr>
          <p:nvPr>
            <p:ph idx="1"/>
          </p:nvPr>
        </p:nvSpPr>
        <p:spPr>
          <a:xfrm>
            <a:off x="381000" y="1412875"/>
            <a:ext cx="8382000" cy="1428083"/>
          </a:xfrm>
        </p:spPr>
        <p:txBody>
          <a:bodyPr/>
          <a:lstStyle/>
          <a:p>
            <a:r>
              <a:rPr lang="en-US" dirty="0"/>
              <a:t>Develop a relationship with the local newspaper!  </a:t>
            </a:r>
          </a:p>
          <a:p>
            <a:r>
              <a:rPr lang="en-US" dirty="0"/>
              <a:t>Introduce yourself and find out deadlines.</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52600" y="2971800"/>
            <a:ext cx="5261562" cy="3581400"/>
          </a:xfrm>
          <a:prstGeom prst="rect">
            <a:avLst/>
          </a:prstGeom>
        </p:spPr>
      </p:pic>
    </p:spTree>
    <p:extLst>
      <p:ext uri="{BB962C8B-B14F-4D97-AF65-F5344CB8AC3E}">
        <p14:creationId xmlns:p14="http://schemas.microsoft.com/office/powerpoint/2010/main" val="190821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23703"/>
            <a:ext cx="8382000" cy="747897"/>
          </a:xfrm>
        </p:spPr>
        <p:txBody>
          <a:bodyPr/>
          <a:lstStyle/>
          <a:p>
            <a:r>
              <a:rPr lang="en-US" sz="5400" dirty="0"/>
              <a:t>Why are We Lions-Lioness?</a:t>
            </a:r>
          </a:p>
        </p:txBody>
      </p:sp>
      <p:sp>
        <p:nvSpPr>
          <p:cNvPr id="3" name="Text Placeholder 2"/>
          <p:cNvSpPr>
            <a:spLocks noGrp="1"/>
          </p:cNvSpPr>
          <p:nvPr>
            <p:ph type="body" sz="quarter" idx="10"/>
          </p:nvPr>
        </p:nvSpPr>
        <p:spPr>
          <a:xfrm>
            <a:off x="381000" y="1752600"/>
            <a:ext cx="8382000" cy="5262979"/>
          </a:xfrm>
        </p:spPr>
        <p:txBody>
          <a:bodyPr/>
          <a:lstStyle/>
          <a:p>
            <a:r>
              <a:rPr lang="en-US" sz="3600" dirty="0"/>
              <a:t>Connect with People in Your Community and Make New Friends</a:t>
            </a:r>
          </a:p>
          <a:p>
            <a:r>
              <a:rPr lang="en-US" sz="3600" dirty="0"/>
              <a:t>Enjoy Rewarding Experiences</a:t>
            </a:r>
          </a:p>
          <a:p>
            <a:r>
              <a:rPr lang="en-US" sz="3600" dirty="0"/>
              <a:t>Share Our Talents</a:t>
            </a:r>
          </a:p>
          <a:p>
            <a:r>
              <a:rPr lang="en-US" sz="3600" dirty="0"/>
              <a:t>Make a Difference in the World</a:t>
            </a:r>
          </a:p>
          <a:p>
            <a:r>
              <a:rPr lang="en-US" sz="3600" dirty="0"/>
              <a:t>Learn, Grow and Share</a:t>
            </a:r>
          </a:p>
          <a:p>
            <a:r>
              <a:rPr lang="en-US" sz="4000" dirty="0">
                <a:solidFill>
                  <a:srgbClr val="FFD03B"/>
                </a:solidFill>
                <a:effectLst/>
              </a:rPr>
              <a:t>Volunteer and Serve The Community</a:t>
            </a:r>
          </a:p>
          <a:p>
            <a:pPr marL="0" indent="0">
              <a:buClr>
                <a:srgbClr val="BFBF37"/>
              </a:buClr>
              <a:buNone/>
            </a:pPr>
            <a:r>
              <a:rPr lang="en-US" sz="3600" dirty="0"/>
              <a:t>	 </a:t>
            </a:r>
          </a:p>
          <a:p>
            <a:pPr marL="0" indent="0">
              <a:buNone/>
            </a:pPr>
            <a:endParaRPr lang="en-US" dirty="0"/>
          </a:p>
        </p:txBody>
      </p:sp>
    </p:spTree>
    <p:extLst>
      <p:ext uri="{BB962C8B-B14F-4D97-AF65-F5344CB8AC3E}">
        <p14:creationId xmlns:p14="http://schemas.microsoft.com/office/powerpoint/2010/main" val="330919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Mediums to Use</a:t>
            </a:r>
          </a:p>
        </p:txBody>
      </p:sp>
      <p:sp>
        <p:nvSpPr>
          <p:cNvPr id="3" name="Text Placeholder 2"/>
          <p:cNvSpPr>
            <a:spLocks noGrp="1"/>
          </p:cNvSpPr>
          <p:nvPr>
            <p:ph type="body" sz="quarter" idx="10"/>
          </p:nvPr>
        </p:nvSpPr>
        <p:spPr>
          <a:xfrm>
            <a:off x="381000" y="1411552"/>
            <a:ext cx="8382000" cy="5355312"/>
          </a:xfrm>
        </p:spPr>
        <p:txBody>
          <a:bodyPr/>
          <a:lstStyle/>
          <a:p>
            <a:r>
              <a:rPr lang="en-US" dirty="0"/>
              <a:t>Video – YouTube, Facebook </a:t>
            </a:r>
          </a:p>
          <a:p>
            <a:r>
              <a:rPr lang="en-US" dirty="0"/>
              <a:t>Blog</a:t>
            </a:r>
          </a:p>
          <a:p>
            <a:r>
              <a:rPr lang="en-US" dirty="0"/>
              <a:t>Billboards – Ask for nonprofit rates to reduce costs</a:t>
            </a:r>
          </a:p>
          <a:p>
            <a:r>
              <a:rPr lang="en-US" dirty="0"/>
              <a:t>Flyers</a:t>
            </a:r>
          </a:p>
          <a:p>
            <a:r>
              <a:rPr lang="en-US" dirty="0"/>
              <a:t>Newspaper inserts</a:t>
            </a:r>
          </a:p>
          <a:p>
            <a:r>
              <a:rPr lang="en-US" dirty="0"/>
              <a:t>Grocery bag inserts</a:t>
            </a:r>
          </a:p>
          <a:p>
            <a:r>
              <a:rPr lang="en-US" dirty="0"/>
              <a:t>Flyers on pizza boxes</a:t>
            </a:r>
          </a:p>
          <a:p>
            <a:endParaRPr lang="en-US" dirty="0"/>
          </a:p>
          <a:p>
            <a:pPr marL="0" indent="0" algn="ctr">
              <a:buNone/>
            </a:pPr>
            <a:r>
              <a:rPr lang="en-US" sz="4000" b="1" dirty="0"/>
              <a:t>What other ideas do you have?</a:t>
            </a:r>
          </a:p>
        </p:txBody>
      </p:sp>
    </p:spTree>
    <p:extLst>
      <p:ext uri="{BB962C8B-B14F-4D97-AF65-F5344CB8AC3E}">
        <p14:creationId xmlns:p14="http://schemas.microsoft.com/office/powerpoint/2010/main" val="89345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a:t>Tips to Promote Your Legacy Project</a:t>
            </a:r>
          </a:p>
        </p:txBody>
      </p:sp>
      <p:sp>
        <p:nvSpPr>
          <p:cNvPr id="3" name="Text Placeholder 2"/>
          <p:cNvSpPr>
            <a:spLocks noGrp="1"/>
          </p:cNvSpPr>
          <p:nvPr>
            <p:ph type="body" sz="quarter" idx="10"/>
          </p:nvPr>
        </p:nvSpPr>
        <p:spPr>
          <a:xfrm>
            <a:off x="381000" y="1411552"/>
            <a:ext cx="8382000" cy="2412968"/>
          </a:xfrm>
        </p:spPr>
        <p:txBody>
          <a:bodyPr/>
          <a:lstStyle/>
          <a:p>
            <a:r>
              <a:rPr lang="en-US" dirty="0"/>
              <a:t>Plan your content around an event or activity in advance.</a:t>
            </a:r>
          </a:p>
          <a:p>
            <a:r>
              <a:rPr lang="en-US" dirty="0"/>
              <a:t>Use a variety of mediums to promote your project.</a:t>
            </a:r>
          </a:p>
          <a:p>
            <a:r>
              <a:rPr lang="en-US" dirty="0"/>
              <a:t>Check spelling and grammar.</a:t>
            </a:r>
          </a:p>
        </p:txBody>
      </p:sp>
    </p:spTree>
    <p:extLst>
      <p:ext uri="{BB962C8B-B14F-4D97-AF65-F5344CB8AC3E}">
        <p14:creationId xmlns:p14="http://schemas.microsoft.com/office/powerpoint/2010/main" val="140013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a:t>Check Spelling and Grammar</a:t>
            </a:r>
          </a:p>
        </p:txBody>
      </p:sp>
      <p:sp>
        <p:nvSpPr>
          <p:cNvPr id="3" name="Text Placeholder 2"/>
          <p:cNvSpPr>
            <a:spLocks noGrp="1"/>
          </p:cNvSpPr>
          <p:nvPr>
            <p:ph type="body" sz="quarter" idx="10"/>
          </p:nvPr>
        </p:nvSpPr>
        <p:spPr/>
        <p:txBody>
          <a:bodyPr/>
          <a:lstStyle/>
          <a:p>
            <a:endParaRPr lang="en-US"/>
          </a:p>
        </p:txBody>
      </p:sp>
      <p:pic>
        <p:nvPicPr>
          <p:cNvPr id="1028" name="Picture 4" descr="https://content-na.drive.amazonaws.com/cdproxy/templink/nnSHZydjWs8up8WL1W4VXiVmn5ExQjc1Yi2RpARCc3EpX92IB?viewBox=1366%2C6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387489"/>
            <a:ext cx="8534400" cy="414849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1752600" y="1828800"/>
            <a:ext cx="4648200" cy="457200"/>
          </a:xfrm>
          <a:prstGeom prst="rect">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7" name="Oval 6"/>
          <p:cNvSpPr/>
          <p:nvPr/>
        </p:nvSpPr>
        <p:spPr bwMode="auto">
          <a:xfrm>
            <a:off x="6400800" y="3124200"/>
            <a:ext cx="1752600" cy="609600"/>
          </a:xfrm>
          <a:prstGeom prst="ellipse">
            <a:avLst/>
          </a:prstGeom>
          <a:noFill/>
          <a:ln w="762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cxnSp>
        <p:nvCxnSpPr>
          <p:cNvPr id="6" name="Straight Connector 5"/>
          <p:cNvCxnSpPr/>
          <p:nvPr/>
        </p:nvCxnSpPr>
        <p:spPr>
          <a:xfrm>
            <a:off x="6553200" y="3424989"/>
            <a:ext cx="1447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454942" y="2819400"/>
            <a:ext cx="1752600" cy="523220"/>
          </a:xfrm>
          <a:prstGeom prst="rect">
            <a:avLst/>
          </a:prstGeom>
          <a:noFill/>
        </p:spPr>
        <p:txBody>
          <a:bodyPr wrap="square" rtlCol="0">
            <a:spAutoFit/>
          </a:bodyPr>
          <a:lstStyle/>
          <a:p>
            <a:r>
              <a:rPr lang="en-US" sz="2800" b="1" dirty="0">
                <a:solidFill>
                  <a:srgbClr val="FF0000"/>
                </a:solidFill>
              </a:rPr>
              <a:t>residence</a:t>
            </a:r>
          </a:p>
        </p:txBody>
      </p:sp>
    </p:spTree>
    <p:extLst>
      <p:ext uri="{BB962C8B-B14F-4D97-AF65-F5344CB8AC3E}">
        <p14:creationId xmlns:p14="http://schemas.microsoft.com/office/powerpoint/2010/main" val="21294882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a:t>Tips to Promote Your Legacy Project</a:t>
            </a:r>
          </a:p>
        </p:txBody>
      </p:sp>
      <p:sp>
        <p:nvSpPr>
          <p:cNvPr id="3" name="Text Placeholder 2"/>
          <p:cNvSpPr>
            <a:spLocks noGrp="1"/>
          </p:cNvSpPr>
          <p:nvPr>
            <p:ph type="body" sz="quarter" idx="10"/>
          </p:nvPr>
        </p:nvSpPr>
        <p:spPr>
          <a:xfrm>
            <a:off x="381000" y="1411552"/>
            <a:ext cx="8382000" cy="2954655"/>
          </a:xfrm>
        </p:spPr>
        <p:txBody>
          <a:bodyPr/>
          <a:lstStyle/>
          <a:p>
            <a:r>
              <a:rPr lang="en-US" dirty="0"/>
              <a:t>Plan your content around an event or activity in advance.</a:t>
            </a:r>
          </a:p>
          <a:p>
            <a:r>
              <a:rPr lang="en-US" dirty="0"/>
              <a:t>Use a variety of mediums to promote your project.</a:t>
            </a:r>
          </a:p>
          <a:p>
            <a:r>
              <a:rPr lang="en-US" dirty="0"/>
              <a:t>Check spelling and grammar.</a:t>
            </a:r>
          </a:p>
          <a:p>
            <a:r>
              <a:rPr lang="en-US" dirty="0"/>
              <a:t>Make sure the photos match </a:t>
            </a:r>
            <a:r>
              <a:rPr lang="en-US"/>
              <a:t>the content.</a:t>
            </a:r>
            <a:endParaRPr lang="en-US" dirty="0"/>
          </a:p>
        </p:txBody>
      </p:sp>
    </p:spTree>
    <p:extLst>
      <p:ext uri="{BB962C8B-B14F-4D97-AF65-F5344CB8AC3E}">
        <p14:creationId xmlns:p14="http://schemas.microsoft.com/office/powerpoint/2010/main" val="84840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Uploading a Link to Facebook</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286000" y="1066800"/>
            <a:ext cx="4267199" cy="5105400"/>
          </a:xfrm>
          <a:prstGeom prst="rect">
            <a:avLst/>
          </a:prstGeom>
        </p:spPr>
      </p:pic>
      <p:sp>
        <p:nvSpPr>
          <p:cNvPr id="3" name="Text Placeholder 2"/>
          <p:cNvSpPr>
            <a:spLocks noGrp="1"/>
          </p:cNvSpPr>
          <p:nvPr>
            <p:ph type="body" sz="quarter" idx="10"/>
          </p:nvPr>
        </p:nvSpPr>
        <p:spPr>
          <a:xfrm>
            <a:off x="381000" y="1411552"/>
            <a:ext cx="8382000" cy="443198"/>
          </a:xfrm>
        </p:spPr>
        <p:txBody>
          <a:bodyPr/>
          <a:lstStyle/>
          <a:p>
            <a:endParaRPr lang="en-US" dirty="0"/>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285998" y="1098806"/>
            <a:ext cx="4267201" cy="5105400"/>
          </a:xfrm>
          <a:prstGeom prst="rect">
            <a:avLst/>
          </a:prstGeom>
        </p:spPr>
      </p:pic>
      <p:sp>
        <p:nvSpPr>
          <p:cNvPr id="8" name="Oval 7"/>
          <p:cNvSpPr/>
          <p:nvPr/>
        </p:nvSpPr>
        <p:spPr bwMode="auto">
          <a:xfrm>
            <a:off x="2552700" y="1128376"/>
            <a:ext cx="4038599" cy="566351"/>
          </a:xfrm>
          <a:prstGeom prst="ellipse">
            <a:avLst/>
          </a:prstGeom>
          <a:noFill/>
          <a:ln w="5715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9" name="Oval 8"/>
          <p:cNvSpPr/>
          <p:nvPr/>
        </p:nvSpPr>
        <p:spPr bwMode="auto">
          <a:xfrm>
            <a:off x="2133600" y="5029200"/>
            <a:ext cx="1752600" cy="914400"/>
          </a:xfrm>
          <a:prstGeom prst="ellipse">
            <a:avLst/>
          </a:prstGeom>
          <a:noFill/>
          <a:ln w="5715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247898" y="894985"/>
            <a:ext cx="4343401" cy="5867400"/>
          </a:xfrm>
          <a:prstGeom prst="rect">
            <a:avLst/>
          </a:prstGeom>
        </p:spPr>
      </p:pic>
      <p:sp>
        <p:nvSpPr>
          <p:cNvPr id="11" name="Oval 10"/>
          <p:cNvSpPr/>
          <p:nvPr/>
        </p:nvSpPr>
        <p:spPr bwMode="auto">
          <a:xfrm>
            <a:off x="5753098" y="5943600"/>
            <a:ext cx="800101" cy="322182"/>
          </a:xfrm>
          <a:prstGeom prst="ellipse">
            <a:avLst/>
          </a:prstGeom>
          <a:noFill/>
          <a:ln w="5715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895597" y="3925991"/>
            <a:ext cx="3810000" cy="2819400"/>
          </a:xfrm>
          <a:prstGeom prst="rect">
            <a:avLst/>
          </a:prstGeom>
        </p:spPr>
      </p:pic>
    </p:spTree>
    <p:extLst>
      <p:ext uri="{BB962C8B-B14F-4D97-AF65-F5344CB8AC3E}">
        <p14:creationId xmlns:p14="http://schemas.microsoft.com/office/powerpoint/2010/main" val="375635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a:t>Tips to Promote Your Legacy Project</a:t>
            </a:r>
          </a:p>
        </p:txBody>
      </p:sp>
      <p:sp>
        <p:nvSpPr>
          <p:cNvPr id="3" name="Text Placeholder 2"/>
          <p:cNvSpPr>
            <a:spLocks noGrp="1"/>
          </p:cNvSpPr>
          <p:nvPr>
            <p:ph type="body" sz="quarter" idx="10"/>
          </p:nvPr>
        </p:nvSpPr>
        <p:spPr>
          <a:xfrm>
            <a:off x="381000" y="990600"/>
            <a:ext cx="8382000" cy="4038029"/>
          </a:xfrm>
        </p:spPr>
        <p:txBody>
          <a:bodyPr/>
          <a:lstStyle/>
          <a:p>
            <a:r>
              <a:rPr lang="en-US" dirty="0"/>
              <a:t>Plan your content around an event or activity in advance.</a:t>
            </a:r>
          </a:p>
          <a:p>
            <a:r>
              <a:rPr lang="en-US" dirty="0"/>
              <a:t>Use a variety of mediums to promote your project.</a:t>
            </a:r>
          </a:p>
          <a:p>
            <a:r>
              <a:rPr lang="en-US" dirty="0"/>
              <a:t>Check spelling and grammar.</a:t>
            </a:r>
          </a:p>
          <a:p>
            <a:r>
              <a:rPr lang="en-US" dirty="0"/>
              <a:t>Make sure the photos match the content.</a:t>
            </a:r>
          </a:p>
          <a:p>
            <a:r>
              <a:rPr lang="en-US" dirty="0"/>
              <a:t>Review your scheduled posts periodically.</a:t>
            </a:r>
          </a:p>
          <a:p>
            <a:r>
              <a:rPr lang="en-US" b="1" dirty="0"/>
              <a:t>Other Ideas?</a:t>
            </a:r>
          </a:p>
        </p:txBody>
      </p:sp>
      <p:sp>
        <p:nvSpPr>
          <p:cNvPr id="4" name="TextBox 3"/>
          <p:cNvSpPr txBox="1"/>
          <p:nvPr/>
        </p:nvSpPr>
        <p:spPr>
          <a:xfrm>
            <a:off x="786384" y="5105400"/>
            <a:ext cx="6300216" cy="1384995"/>
          </a:xfrm>
          <a:prstGeom prst="rect">
            <a:avLst/>
          </a:prstGeom>
          <a:noFill/>
        </p:spPr>
        <p:txBody>
          <a:bodyPr wrap="square" rtlCol="0">
            <a:spAutoFit/>
          </a:bodyPr>
          <a:lstStyle/>
          <a:p>
            <a:r>
              <a:rPr lang="en-US" sz="2200" b="1" dirty="0">
                <a:solidFill>
                  <a:srgbClr val="FFD03B"/>
                </a:solidFill>
              </a:rPr>
              <a:t>Contact Information:</a:t>
            </a:r>
          </a:p>
          <a:p>
            <a:r>
              <a:rPr lang="en-US" sz="2000" dirty="0"/>
              <a:t>Inga Cushman – Milton Lions Club Secretary</a:t>
            </a:r>
          </a:p>
          <a:p>
            <a:r>
              <a:rPr lang="en-US" sz="2000" dirty="0"/>
              <a:t>262-374-9299</a:t>
            </a:r>
          </a:p>
          <a:p>
            <a:r>
              <a:rPr lang="en-US" sz="2000" dirty="0"/>
              <a:t>Inga.cushman@gmail.com</a:t>
            </a:r>
            <a:endParaRPr lang="en-US" dirty="0"/>
          </a:p>
        </p:txBody>
      </p:sp>
    </p:spTree>
    <p:extLst>
      <p:ext uri="{BB962C8B-B14F-4D97-AF65-F5344CB8AC3E}">
        <p14:creationId xmlns:p14="http://schemas.microsoft.com/office/powerpoint/2010/main" val="103857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82000" cy="664797"/>
          </a:xfrm>
        </p:spPr>
        <p:txBody>
          <a:bodyPr/>
          <a:lstStyle/>
          <a:p>
            <a:r>
              <a:rPr lang="en-US" dirty="0"/>
              <a:t>Providing Opportunities to Serve</a:t>
            </a:r>
          </a:p>
        </p:txBody>
      </p:sp>
      <p:sp>
        <p:nvSpPr>
          <p:cNvPr id="3" name="Text Placeholder 2"/>
          <p:cNvSpPr>
            <a:spLocks noGrp="1"/>
          </p:cNvSpPr>
          <p:nvPr>
            <p:ph type="body" sz="quarter" idx="10"/>
          </p:nvPr>
        </p:nvSpPr>
        <p:spPr>
          <a:xfrm>
            <a:off x="381000" y="1469410"/>
            <a:ext cx="8382000" cy="2215991"/>
          </a:xfrm>
        </p:spPr>
        <p:txBody>
          <a:bodyPr/>
          <a:lstStyle/>
          <a:p>
            <a:pPr marL="0" indent="0" algn="just">
              <a:buNone/>
            </a:pPr>
            <a:r>
              <a:rPr lang="en-US" dirty="0"/>
              <a:t>Clubs should be committed to partnering with local leaders and organizations, identifying the unique needs of our communities and surrounding areas, and planning service projects that address those needs.</a:t>
            </a:r>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70890" y="4800600"/>
            <a:ext cx="1515910" cy="1215886"/>
          </a:xfrm>
          <a:prstGeom prst="rect">
            <a:avLst/>
          </a:prstGeom>
        </p:spPr>
      </p:pic>
    </p:spTree>
    <p:extLst>
      <p:ext uri="{BB962C8B-B14F-4D97-AF65-F5344CB8AC3E}">
        <p14:creationId xmlns:p14="http://schemas.microsoft.com/office/powerpoint/2010/main" val="103350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82000" cy="664797"/>
          </a:xfrm>
        </p:spPr>
        <p:txBody>
          <a:bodyPr/>
          <a:lstStyle/>
          <a:p>
            <a:r>
              <a:rPr lang="en-US" dirty="0"/>
              <a:t>Providing Opportunities to Serve</a:t>
            </a:r>
          </a:p>
        </p:txBody>
      </p:sp>
      <p:sp>
        <p:nvSpPr>
          <p:cNvPr id="3" name="Text Placeholder 2"/>
          <p:cNvSpPr>
            <a:spLocks noGrp="1"/>
          </p:cNvSpPr>
          <p:nvPr>
            <p:ph type="body" sz="quarter" idx="10"/>
          </p:nvPr>
        </p:nvSpPr>
        <p:spPr>
          <a:xfrm>
            <a:off x="381000" y="1469410"/>
            <a:ext cx="8382000" cy="2215991"/>
          </a:xfrm>
        </p:spPr>
        <p:txBody>
          <a:bodyPr/>
          <a:lstStyle/>
          <a:p>
            <a:pPr marL="0" indent="0" algn="just">
              <a:buNone/>
            </a:pPr>
            <a:r>
              <a:rPr lang="en-US" dirty="0"/>
              <a:t>Clubs should be committed to partnering with local leaders and organizations, identifying the unique needs of our communities and surrounding areas, and planning service projects that address those needs.</a:t>
            </a:r>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70890" y="4800600"/>
            <a:ext cx="1515910" cy="1215886"/>
          </a:xfrm>
          <a:prstGeom prst="rect">
            <a:avLst/>
          </a:prstGeom>
        </p:spPr>
      </p:pic>
      <p:sp>
        <p:nvSpPr>
          <p:cNvPr id="6" name="Text Placeholder 2"/>
          <p:cNvSpPr txBox="1">
            <a:spLocks/>
          </p:cNvSpPr>
          <p:nvPr/>
        </p:nvSpPr>
        <p:spPr>
          <a:xfrm>
            <a:off x="361122" y="4321751"/>
            <a:ext cx="6725478" cy="1774249"/>
          </a:xfrm>
          <a:prstGeom prst="rect">
            <a:avLst/>
          </a:prstGeom>
        </p:spPr>
        <p:txBody>
          <a:bodyPr vert="horz" lIns="0" tIns="0" rIns="0" bIns="0" rtlCol="0">
            <a:no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dirty="0"/>
              <a:t>From community clean-up projects to food drives to fundraisers, Lions &amp; Lioness help people in need who are close to home.</a:t>
            </a:r>
          </a:p>
        </p:txBody>
      </p:sp>
    </p:spTree>
    <p:extLst>
      <p:ext uri="{BB962C8B-B14F-4D97-AF65-F5344CB8AC3E}">
        <p14:creationId xmlns:p14="http://schemas.microsoft.com/office/powerpoint/2010/main" val="322934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89205"/>
            <a:ext cx="8382000" cy="1163395"/>
          </a:xfrm>
          <a:effectLst>
            <a:reflection blurRad="6350" stA="50000" endA="300" endPos="55000" dir="5400000" sy="-100000" algn="bl" rotWithShape="0"/>
          </a:effectLst>
        </p:spPr>
        <p:txBody>
          <a:bodyPr>
            <a:normAutofit fontScale="90000"/>
          </a:bodyPr>
          <a:lstStyle/>
          <a:p>
            <a:r>
              <a:rPr lang="en-US" sz="6000" dirty="0"/>
              <a:t>Serving the Community</a:t>
            </a:r>
            <a:br>
              <a:rPr lang="en-US" dirty="0"/>
            </a:br>
            <a:endParaRPr lang="en-US" dirty="0">
              <a:solidFill>
                <a:schemeClr val="tx2"/>
              </a:solidFill>
            </a:endParaRPr>
          </a:p>
        </p:txBody>
      </p:sp>
      <p:sp>
        <p:nvSpPr>
          <p:cNvPr id="6" name="Title 1"/>
          <p:cNvSpPr txBox="1">
            <a:spLocks/>
          </p:cNvSpPr>
          <p:nvPr/>
        </p:nvSpPr>
        <p:spPr>
          <a:xfrm>
            <a:off x="1752600" y="2362200"/>
            <a:ext cx="4876800" cy="2583992"/>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lnSpc>
                <a:spcPct val="100000"/>
              </a:lnSpc>
            </a:pPr>
            <a:r>
              <a:rPr lang="en-US" dirty="0"/>
              <a:t>Where do We Find New Opportunities to Serve?</a:t>
            </a:r>
            <a:br>
              <a:rPr lang="en-US" dirty="0"/>
            </a:br>
            <a:endParaRPr lang="en-US" dirty="0">
              <a:solidFill>
                <a:schemeClr val="tx2"/>
              </a:solidFill>
            </a:endParaRPr>
          </a:p>
        </p:txBody>
      </p:sp>
      <p:pic>
        <p:nvPicPr>
          <p:cNvPr id="8" name="Picture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70890" y="4800600"/>
            <a:ext cx="1515910" cy="1215886"/>
          </a:xfrm>
          <a:prstGeom prst="rect">
            <a:avLst/>
          </a:prstGeom>
        </p:spPr>
      </p:pic>
    </p:spTree>
    <p:extLst>
      <p:ext uri="{BB962C8B-B14F-4D97-AF65-F5344CB8AC3E}">
        <p14:creationId xmlns:p14="http://schemas.microsoft.com/office/powerpoint/2010/main" val="2192640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89205"/>
            <a:ext cx="8382000" cy="1025997"/>
          </a:xfrm>
        </p:spPr>
        <p:txBody>
          <a:bodyPr>
            <a:normAutofit fontScale="90000"/>
          </a:bodyPr>
          <a:lstStyle/>
          <a:p>
            <a:r>
              <a:rPr lang="en-US" sz="6000" dirty="0"/>
              <a:t>Finding Viable Service Projects</a:t>
            </a:r>
            <a:br>
              <a:rPr lang="en-US" dirty="0"/>
            </a:br>
            <a:endParaRPr lang="en-US" dirty="0">
              <a:solidFill>
                <a:schemeClr val="tx2"/>
              </a:solidFill>
            </a:endParaRPr>
          </a:p>
        </p:txBody>
      </p:sp>
      <p:sp>
        <p:nvSpPr>
          <p:cNvPr id="5" name="TextBox 4"/>
          <p:cNvSpPr txBox="1"/>
          <p:nvPr/>
        </p:nvSpPr>
        <p:spPr>
          <a:xfrm>
            <a:off x="330200" y="1295400"/>
            <a:ext cx="7747000" cy="923330"/>
          </a:xfrm>
          <a:prstGeom prst="rect">
            <a:avLst/>
          </a:prstGeom>
          <a:noFill/>
        </p:spPr>
        <p:txBody>
          <a:bodyPr wrap="square" rtlCol="0">
            <a:spAutoFit/>
          </a:bodyPr>
          <a:lstStyle/>
          <a:p>
            <a:r>
              <a:rPr lang="en-US" sz="3600" dirty="0">
                <a:solidFill>
                  <a:srgbClr val="FFD03B"/>
                </a:solidFill>
                <a:effectLst>
                  <a:reflection blurRad="6350" stA="55000" endA="300" endPos="45500" dir="5400000" sy="-100000" algn="bl" rotWithShape="0"/>
                </a:effectLst>
              </a:rPr>
              <a:t>Community Needs Assessment</a:t>
            </a:r>
          </a:p>
          <a:p>
            <a:endParaRPr lang="en-US" dirty="0">
              <a:solidFill>
                <a:srgbClr val="FFD03B"/>
              </a:solidFill>
              <a:effectLst>
                <a:reflection blurRad="6350" stA="55000" endA="300" endPos="45500" dir="5400000" sy="-100000" algn="bl" rotWithShape="0"/>
              </a:effectLst>
            </a:endParaRPr>
          </a:p>
        </p:txBody>
      </p:sp>
      <p:sp>
        <p:nvSpPr>
          <p:cNvPr id="9" name="TextBox 8"/>
          <p:cNvSpPr txBox="1"/>
          <p:nvPr/>
        </p:nvSpPr>
        <p:spPr>
          <a:xfrm>
            <a:off x="876300" y="2743200"/>
            <a:ext cx="7391400" cy="1569660"/>
          </a:xfrm>
          <a:prstGeom prst="rect">
            <a:avLst/>
          </a:prstGeom>
          <a:noFill/>
        </p:spPr>
        <p:txBody>
          <a:bodyPr wrap="square" rtlCol="0">
            <a:spAutoFit/>
          </a:bodyPr>
          <a:lstStyle/>
          <a:p>
            <a:pPr algn="just"/>
            <a:r>
              <a:rPr lang="en-US" sz="3200" dirty="0"/>
              <a:t>Every year clubs should look at the programs and services they provide to their local community.</a:t>
            </a:r>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70890" y="4800600"/>
            <a:ext cx="1515910" cy="1215886"/>
          </a:xfrm>
          <a:prstGeom prst="rect">
            <a:avLst/>
          </a:prstGeom>
        </p:spPr>
      </p:pic>
    </p:spTree>
    <p:extLst>
      <p:ext uri="{BB962C8B-B14F-4D97-AF65-F5344CB8AC3E}">
        <p14:creationId xmlns:p14="http://schemas.microsoft.com/office/powerpoint/2010/main" val="83944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89205"/>
            <a:ext cx="8382000" cy="1025997"/>
          </a:xfrm>
        </p:spPr>
        <p:txBody>
          <a:bodyPr>
            <a:normAutofit fontScale="90000"/>
          </a:bodyPr>
          <a:lstStyle/>
          <a:p>
            <a:r>
              <a:rPr lang="en-US" sz="6000" dirty="0"/>
              <a:t>Finding Viable Service Projects</a:t>
            </a:r>
            <a:br>
              <a:rPr lang="en-US" dirty="0"/>
            </a:br>
            <a:endParaRPr lang="en-US" dirty="0">
              <a:solidFill>
                <a:schemeClr val="tx2"/>
              </a:solidFill>
            </a:endParaRPr>
          </a:p>
        </p:txBody>
      </p:sp>
      <p:sp>
        <p:nvSpPr>
          <p:cNvPr id="8" name="Text Placeholder 2"/>
          <p:cNvSpPr txBox="1">
            <a:spLocks/>
          </p:cNvSpPr>
          <p:nvPr/>
        </p:nvSpPr>
        <p:spPr>
          <a:xfrm>
            <a:off x="685800" y="2362200"/>
            <a:ext cx="8077200" cy="4315027"/>
          </a:xfrm>
          <a:prstGeom prst="rect">
            <a:avLst/>
          </a:prstGeom>
        </p:spPr>
        <p:txBody>
          <a:bodyPr vert="horz" wrap="square" lIns="182880" tIns="0" rIns="182880" bIns="0" numCol="1" spcCol="9144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What kind of volunteer services does your community need?</a:t>
            </a:r>
          </a:p>
          <a:p>
            <a:r>
              <a:rPr lang="en-US" dirty="0"/>
              <a:t>What projects and programs important to your area?</a:t>
            </a:r>
          </a:p>
          <a:p>
            <a:r>
              <a:rPr lang="en-US" dirty="0"/>
              <a:t>Are your clubs’ current service projects still needed by the community?</a:t>
            </a:r>
          </a:p>
          <a:p>
            <a:r>
              <a:rPr lang="en-US" dirty="0"/>
              <a:t>Is another organization in your area providing similar services?</a:t>
            </a:r>
          </a:p>
          <a:p>
            <a:pPr marL="0" indent="0">
              <a:buFontTx/>
              <a:buNone/>
            </a:pPr>
            <a:endParaRPr lang="en-US" sz="2800" dirty="0"/>
          </a:p>
        </p:txBody>
      </p:sp>
      <p:sp>
        <p:nvSpPr>
          <p:cNvPr id="5" name="TextBox 4"/>
          <p:cNvSpPr txBox="1"/>
          <p:nvPr/>
        </p:nvSpPr>
        <p:spPr>
          <a:xfrm>
            <a:off x="330200" y="1295400"/>
            <a:ext cx="7747000" cy="923330"/>
          </a:xfrm>
          <a:prstGeom prst="rect">
            <a:avLst/>
          </a:prstGeom>
          <a:noFill/>
        </p:spPr>
        <p:txBody>
          <a:bodyPr wrap="square" rtlCol="0">
            <a:spAutoFit/>
          </a:bodyPr>
          <a:lstStyle/>
          <a:p>
            <a:r>
              <a:rPr lang="en-US" sz="3600" dirty="0">
                <a:solidFill>
                  <a:srgbClr val="FFD03B"/>
                </a:solidFill>
                <a:effectLst>
                  <a:reflection blurRad="6350" stA="55000" endA="300" endPos="45500" dir="5400000" sy="-100000" algn="bl" rotWithShape="0"/>
                </a:effectLst>
              </a:rPr>
              <a:t>Community Needs Assessment</a:t>
            </a:r>
          </a:p>
          <a:p>
            <a:endParaRPr lang="en-US" dirty="0">
              <a:solidFill>
                <a:srgbClr val="FFD03B"/>
              </a:solidFill>
              <a:effectLst>
                <a:reflection blurRad="6350" stA="55000" endA="300" endPos="45500" dir="5400000" sy="-100000" algn="bl" rotWithShape="0"/>
              </a:effectLst>
            </a:endParaRPr>
          </a:p>
        </p:txBody>
      </p:sp>
    </p:spTree>
    <p:extLst>
      <p:ext uri="{BB962C8B-B14F-4D97-AF65-F5344CB8AC3E}">
        <p14:creationId xmlns:p14="http://schemas.microsoft.com/office/powerpoint/2010/main" val="245682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lue Segoe 4-3 template-template_April-17-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205FAED-2C87-424D-9EA0-7C56B5DB84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(Blue brushed metal design)</Template>
  <TotalTime>8700</TotalTime>
  <Words>2842</Words>
  <Application>Microsoft Office PowerPoint</Application>
  <PresentationFormat>On-screen Show (4:3)</PresentationFormat>
  <Paragraphs>563</Paragraphs>
  <Slides>45</Slides>
  <Notes>43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45</vt:i4>
      </vt:variant>
    </vt:vector>
  </HeadingPairs>
  <TitlesOfParts>
    <vt:vector size="53" baseType="lpstr">
      <vt:lpstr>Arial</vt:lpstr>
      <vt:lpstr>Calibri</vt:lpstr>
      <vt:lpstr>Centaur</vt:lpstr>
      <vt:lpstr>Courier New</vt:lpstr>
      <vt:lpstr>Segoe</vt:lpstr>
      <vt:lpstr>Wingdings</vt:lpstr>
      <vt:lpstr>Blue Segoe 4-3 template-template_April-17-2007</vt:lpstr>
      <vt:lpstr>White with Courier font for code slides</vt:lpstr>
      <vt:lpstr>Lions in the Community</vt:lpstr>
      <vt:lpstr>Lions in the Community</vt:lpstr>
      <vt:lpstr>Why Did You Join Lion-Lioness?</vt:lpstr>
      <vt:lpstr>Why are We Lions-Lioness?</vt:lpstr>
      <vt:lpstr>Providing Opportunities to Serve</vt:lpstr>
      <vt:lpstr>Providing Opportunities to Serve</vt:lpstr>
      <vt:lpstr>Serving the Community </vt:lpstr>
      <vt:lpstr>Finding Viable Service Projects </vt:lpstr>
      <vt:lpstr>Finding Viable Service Projects </vt:lpstr>
      <vt:lpstr>Finding Viable Service Projects </vt:lpstr>
      <vt:lpstr>Finding Viable Service Projects </vt:lpstr>
      <vt:lpstr>Serving the Community  </vt:lpstr>
      <vt:lpstr>Serving the Community  </vt:lpstr>
      <vt:lpstr>Serving the Community  </vt:lpstr>
      <vt:lpstr>Serving the Community  </vt:lpstr>
      <vt:lpstr>Serving the Community  </vt:lpstr>
      <vt:lpstr>Serving the Community  </vt:lpstr>
      <vt:lpstr>Serving the Community  </vt:lpstr>
      <vt:lpstr>Serving the Community  </vt:lpstr>
      <vt:lpstr>Serving the Community  </vt:lpstr>
      <vt:lpstr>Serving the Community  </vt:lpstr>
      <vt:lpstr>Legacy 1 Project Examples </vt:lpstr>
      <vt:lpstr>Legacy 1 Project Examples</vt:lpstr>
      <vt:lpstr>Serving the Community  </vt:lpstr>
      <vt:lpstr>Legacy 2 Project Examples</vt:lpstr>
      <vt:lpstr>Serving the Community  </vt:lpstr>
      <vt:lpstr>Legacy 3 Project Examples</vt:lpstr>
      <vt:lpstr>Legacy Project Examples – Parks</vt:lpstr>
      <vt:lpstr>Legacy Project Examples – Literacy</vt:lpstr>
      <vt:lpstr>PowerPoint Presentation</vt:lpstr>
      <vt:lpstr>PowerPoint Presentation</vt:lpstr>
      <vt:lpstr>Tips to Promote Your Legacy Project</vt:lpstr>
      <vt:lpstr>Make a Promotions Plan</vt:lpstr>
      <vt:lpstr>Tips to Promote Your Legacy Project</vt:lpstr>
      <vt:lpstr>Social Media can be Your Friend</vt:lpstr>
      <vt:lpstr>Boost an Event or Post on Facebook</vt:lpstr>
      <vt:lpstr>Boost an Event or Post on Facebook</vt:lpstr>
      <vt:lpstr>Help Your Newspaper find the Story!</vt:lpstr>
      <vt:lpstr>Help Your Newspaper find the Story!</vt:lpstr>
      <vt:lpstr>Other Mediums to Use</vt:lpstr>
      <vt:lpstr>Tips to Promote Your Legacy Project</vt:lpstr>
      <vt:lpstr>Check Spelling and Grammar</vt:lpstr>
      <vt:lpstr>Tips to Promote Your Legacy Project</vt:lpstr>
      <vt:lpstr>Uploading a Link to Facebook</vt:lpstr>
      <vt:lpstr>Tips to Promote Your Legacy Project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Lions in the Community</dc:title>
  <dc:creator>Bruce Voight</dc:creator>
  <cp:keywords/>
  <cp:lastModifiedBy>Bruce Voight</cp:lastModifiedBy>
  <cp:revision>99</cp:revision>
  <dcterms:created xsi:type="dcterms:W3CDTF">2017-02-13T16:03:27Z</dcterms:created>
  <dcterms:modified xsi:type="dcterms:W3CDTF">2017-03-12T13:39:53Z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TC102867069990</vt:lpwstr>
  </property>
</Properties>
</file>